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95" r:id="rId2"/>
    <p:sldId id="286" r:id="rId3"/>
    <p:sldId id="291" r:id="rId4"/>
    <p:sldId id="292" r:id="rId5"/>
    <p:sldId id="257" r:id="rId6"/>
    <p:sldId id="290" r:id="rId7"/>
    <p:sldId id="303" r:id="rId8"/>
    <p:sldId id="285" r:id="rId9"/>
    <p:sldId id="302" r:id="rId10"/>
    <p:sldId id="260" r:id="rId11"/>
    <p:sldId id="298" r:id="rId12"/>
    <p:sldId id="273" r:id="rId13"/>
    <p:sldId id="299" r:id="rId14"/>
    <p:sldId id="267" r:id="rId15"/>
    <p:sldId id="300" r:id="rId16"/>
    <p:sldId id="279" r:id="rId17"/>
    <p:sldId id="296" r:id="rId18"/>
    <p:sldId id="301" r:id="rId19"/>
    <p:sldId id="280" r:id="rId20"/>
    <p:sldId id="289" r:id="rId21"/>
  </p:sldIdLst>
  <p:sldSz cx="9144000" cy="6858000" type="screen4x3"/>
  <p:notesSz cx="6784975" cy="9906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564" y="-72"/>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050" cy="4953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43338" y="0"/>
            <a:ext cx="2940050" cy="495300"/>
          </a:xfrm>
          <a:prstGeom prst="rect">
            <a:avLst/>
          </a:prstGeom>
        </p:spPr>
        <p:txBody>
          <a:bodyPr vert="horz" lIns="91440" tIns="45720" rIns="91440" bIns="45720" rtlCol="0"/>
          <a:lstStyle>
            <a:lvl1pPr algn="r">
              <a:defRPr sz="1200"/>
            </a:lvl1pPr>
          </a:lstStyle>
          <a:p>
            <a:fld id="{176640E2-78F2-4FAF-939F-5156DD5C885B}" type="datetimeFigureOut">
              <a:rPr lang="nl-NL" smtClean="0"/>
              <a:t>20-5-2016</a:t>
            </a:fld>
            <a:endParaRPr lang="nl-NL"/>
          </a:p>
        </p:txBody>
      </p:sp>
      <p:sp>
        <p:nvSpPr>
          <p:cNvPr id="4" name="Footer Placeholder 3"/>
          <p:cNvSpPr>
            <a:spLocks noGrp="1"/>
          </p:cNvSpPr>
          <p:nvPr>
            <p:ph type="ftr" sz="quarter" idx="2"/>
          </p:nvPr>
        </p:nvSpPr>
        <p:spPr>
          <a:xfrm>
            <a:off x="0" y="9409113"/>
            <a:ext cx="2940050" cy="4953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43338" y="9409113"/>
            <a:ext cx="2940050" cy="495300"/>
          </a:xfrm>
          <a:prstGeom prst="rect">
            <a:avLst/>
          </a:prstGeom>
        </p:spPr>
        <p:txBody>
          <a:bodyPr vert="horz" lIns="91440" tIns="45720" rIns="91440" bIns="45720" rtlCol="0" anchor="b"/>
          <a:lstStyle>
            <a:lvl1pPr algn="r">
              <a:defRPr sz="1200"/>
            </a:lvl1pPr>
          </a:lstStyle>
          <a:p>
            <a:fld id="{4E9CAAAE-25BE-48A2-9B5D-C4868BBCA2DA}" type="slidenum">
              <a:rPr lang="nl-NL" smtClean="0"/>
              <a:t>‹#›</a:t>
            </a:fld>
            <a:endParaRPr lang="nl-NL"/>
          </a:p>
        </p:txBody>
      </p:sp>
    </p:spTree>
    <p:extLst>
      <p:ext uri="{BB962C8B-B14F-4D97-AF65-F5344CB8AC3E}">
        <p14:creationId xmlns:p14="http://schemas.microsoft.com/office/powerpoint/2010/main" val="3958428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3249" y="0"/>
            <a:ext cx="2940156" cy="495300"/>
          </a:xfrm>
          <a:prstGeom prst="rect">
            <a:avLst/>
          </a:prstGeom>
        </p:spPr>
        <p:txBody>
          <a:bodyPr vert="horz" lIns="91440" tIns="45720" rIns="91440" bIns="45720" rtlCol="0"/>
          <a:lstStyle>
            <a:lvl1pPr algn="r">
              <a:defRPr sz="1200"/>
            </a:lvl1pPr>
          </a:lstStyle>
          <a:p>
            <a:fld id="{0874353C-B0C8-4761-85D8-6A3D225FE2FE}" type="datetimeFigureOut">
              <a:rPr lang="nl-NL" smtClean="0"/>
              <a:t>20-5-2016</a:t>
            </a:fld>
            <a:endParaRPr lang="nl-NL"/>
          </a:p>
        </p:txBody>
      </p:sp>
      <p:sp>
        <p:nvSpPr>
          <p:cNvPr id="4" name="Slide Image Placeholder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8498" y="4705350"/>
            <a:ext cx="542798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08981"/>
            <a:ext cx="2940156" cy="4953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3249" y="9408981"/>
            <a:ext cx="2940156" cy="495300"/>
          </a:xfrm>
          <a:prstGeom prst="rect">
            <a:avLst/>
          </a:prstGeom>
        </p:spPr>
        <p:txBody>
          <a:bodyPr vert="horz" lIns="91440" tIns="45720" rIns="91440" bIns="45720" rtlCol="0" anchor="b"/>
          <a:lstStyle>
            <a:lvl1pPr algn="r">
              <a:defRPr sz="1200"/>
            </a:lvl1pPr>
          </a:lstStyle>
          <a:p>
            <a:fld id="{5A6B34AA-E72D-403E-9F82-084A2E87AA3F}" type="slidenum">
              <a:rPr lang="nl-NL" smtClean="0"/>
              <a:t>‹#›</a:t>
            </a:fld>
            <a:endParaRPr lang="nl-NL"/>
          </a:p>
        </p:txBody>
      </p:sp>
    </p:spTree>
    <p:extLst>
      <p:ext uri="{BB962C8B-B14F-4D97-AF65-F5344CB8AC3E}">
        <p14:creationId xmlns:p14="http://schemas.microsoft.com/office/powerpoint/2010/main" val="200596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Kenau Simonsdochter Hasselear, 1572/73 beleg</a:t>
            </a:r>
            <a:r>
              <a:rPr lang="nl-NL" baseline="0" dirty="0" smtClean="0"/>
              <a:t> van Haarlem</a:t>
            </a:r>
          </a:p>
          <a:p>
            <a:r>
              <a:rPr lang="nl-NL" baseline="0" dirty="0" smtClean="0"/>
              <a:t>Recente conferenties: 6 sprekers die de zaal geselden, PO een ramp, ouders…u bakt er niks van,…zaal genoot ervan, lachen om de zweep, 50 tinten grijs in het onderwijs omarmd.</a:t>
            </a:r>
          </a:p>
          <a:p>
            <a:r>
              <a:rPr lang="nl-NL" baseline="0" dirty="0" smtClean="0"/>
              <a:t>Zou dat dan maar willen voortzetten en u flink willen wijzen op alles wat niet deugt…. Nee, hoor…onderwijs in Nederland goed, soms heel goed. Dat wil ik ten voorbeeld houden. Van goed naar excellent omdat u de eerste en laatste kans biedt aan uw kleinkind, omdat de toekomst van wat uw eigen kind zou kunnen zijn in uw handen ligt, nu, omdat de kinderen van uw school, schoolleider, alleen de kinderen van uw school de wereld kunnen redden. Daarom wil je excellent zijn! </a:t>
            </a:r>
            <a:endParaRPr lang="nl-NL" dirty="0" smtClean="0"/>
          </a:p>
          <a:p>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1</a:t>
            </a:fld>
            <a:endParaRPr lang="nl-NL"/>
          </a:p>
        </p:txBody>
      </p:sp>
    </p:spTree>
    <p:extLst>
      <p:ext uri="{BB962C8B-B14F-4D97-AF65-F5344CB8AC3E}">
        <p14:creationId xmlns:p14="http://schemas.microsoft.com/office/powerpoint/2010/main" val="306791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Ruimte: mate van handelingsvrijheid, zeggenschap over het werk. </a:t>
            </a:r>
          </a:p>
          <a:p>
            <a:pPr marL="171450" indent="-171450">
              <a:buFont typeface="Arial" charset="0"/>
              <a:buChar char="•"/>
            </a:pPr>
            <a:r>
              <a:rPr lang="nl-NL" dirty="0" smtClean="0"/>
              <a:t>Herwaardering van de professional. </a:t>
            </a:r>
          </a:p>
          <a:p>
            <a:pPr marL="171450" indent="-171450">
              <a:buFont typeface="Arial" charset="0"/>
              <a:buChar char="•"/>
            </a:pPr>
            <a:r>
              <a:rPr lang="nl-NL" dirty="0" smtClean="0"/>
              <a:t>Professionals in school: geen harde kennisbasis, geen sociale structuur die toepassen van actuele kennis stimuleert….</a:t>
            </a:r>
          </a:p>
          <a:p>
            <a:pPr marL="171450" indent="-171450">
              <a:buFont typeface="Arial" charset="0"/>
              <a:buChar char="•"/>
            </a:pPr>
            <a:r>
              <a:rPr lang="nl-NL" dirty="0" smtClean="0"/>
              <a:t>Ruimte condities: vitale visie, willen samenwerken en permanent ontwikkelen, transparantie en verantwoording willen afleggen. </a:t>
            </a:r>
          </a:p>
          <a:p>
            <a:pPr marL="171450" indent="-171450">
              <a:buFont typeface="Arial" charset="0"/>
              <a:buChar char="•"/>
            </a:pPr>
            <a:r>
              <a:rPr lang="nl-NL" dirty="0" smtClean="0"/>
              <a:t>In de VS ….Verkiezing teacher of the year: 3 uitzonderlijke typen: voordrachten: 3</a:t>
            </a:r>
            <a:r>
              <a:rPr lang="nl-NL" baseline="30000" dirty="0" smtClean="0"/>
              <a:t>e</a:t>
            </a:r>
            <a:r>
              <a:rPr lang="nl-NL" dirty="0" smtClean="0"/>
              <a:t> prijs wiskundejuf met rappet, 2</a:t>
            </a:r>
            <a:r>
              <a:rPr lang="nl-NL" baseline="30000" dirty="0" smtClean="0"/>
              <a:t>e</a:t>
            </a:r>
            <a:r>
              <a:rPr lang="nl-NL" dirty="0" smtClean="0"/>
              <a:t> prijs oud marineofficier, 1</a:t>
            </a:r>
            <a:r>
              <a:rPr lang="nl-NL" baseline="30000" dirty="0" smtClean="0"/>
              <a:t>e</a:t>
            </a:r>
            <a:r>
              <a:rPr lang="nl-NL" dirty="0" smtClean="0"/>
              <a:t> prijs miss Price…</a:t>
            </a:r>
          </a:p>
          <a:p>
            <a:pPr marL="171450" indent="-171450">
              <a:buFont typeface="Arial" charset="0"/>
              <a:buChar char="•"/>
            </a:pPr>
            <a:r>
              <a:rPr lang="nl-NL" dirty="0" smtClean="0"/>
              <a:t>We hebben allemaal een bijzondere leraar gehad die ons is bijgebleven en geïnspireerd heeft het onderwijs in te gaan. Ik: meester Platje, fantastisch vertellen over geschiedenis, 2</a:t>
            </a:r>
            <a:r>
              <a:rPr lang="nl-NL" baseline="30000" dirty="0" smtClean="0"/>
              <a:t>e</a:t>
            </a:r>
            <a:r>
              <a:rPr lang="nl-NL" dirty="0" smtClean="0"/>
              <a:t> WO. Teveel ruimte…voor koude oorlog.</a:t>
            </a:r>
          </a:p>
          <a:p>
            <a:pPr marL="171450" indent="-171450">
              <a:buFont typeface="Arial" charset="0"/>
              <a:buChar char="•"/>
            </a:pPr>
            <a:r>
              <a:rPr lang="nl-NL" dirty="0" smtClean="0"/>
              <a:t>Schrok toch: nieuwe dir op de school van mijn kleinkinderen…een juf: we gaan het nu allemaal op dezelfde manier doen… grens?</a:t>
            </a:r>
          </a:p>
          <a:p>
            <a:pPr marL="171450" indent="-171450">
              <a:buFont typeface="Arial" charset="0"/>
              <a:buChar char="•"/>
            </a:pPr>
            <a:r>
              <a:rPr lang="nl-NL" dirty="0" smtClean="0"/>
              <a:t>“we hebben een rockchick in het team, en een ned kampioen hardlopen en een motorcrosser en niemand wist het.” ruimte geven voor die passies! </a:t>
            </a:r>
          </a:p>
          <a:p>
            <a:pPr marL="171450" indent="-171450">
              <a:buFont typeface="Arial" charset="0"/>
              <a:buChar char="•"/>
            </a:pPr>
            <a:r>
              <a:rPr lang="nl-NL" dirty="0" smtClean="0"/>
              <a:t>“ik ben strikt op de zaak/afspraken, maar zacht op de inhoud van het onderwijs. Daar gedeeld eigenaarschap bij team.”</a:t>
            </a:r>
          </a:p>
          <a:p>
            <a:pPr marL="171450" indent="-171450">
              <a:buFont typeface="Arial" charset="0"/>
              <a:buChar char="•"/>
            </a:pPr>
            <a:r>
              <a:rPr lang="nl-NL" dirty="0" smtClean="0"/>
              <a:t>“Kinderen mogen verschillen, collega’s ook.” “Collega’s gunnen elkaar professionele ruimte.”</a:t>
            </a:r>
          </a:p>
          <a:p>
            <a:pPr marL="171450" indent="-171450">
              <a:buFont typeface="Arial" charset="0"/>
              <a:buChar char="•"/>
            </a:pPr>
            <a:r>
              <a:rPr lang="nl-NL" dirty="0" smtClean="0"/>
              <a:t>“elk teamlid zit in een cie die middelen heeft om zelf keuzes te maken en uit te voeren.” “en o ja, de cie Sint en Kerst bestaat jaarlijks uit 2 personen die de feestjes invullen, zonder discussie. Volgend jaar 2 anderen.”</a:t>
            </a:r>
          </a:p>
          <a:p>
            <a:pPr marL="171450" indent="-171450">
              <a:buFont typeface="Arial" charset="0"/>
              <a:buChar char="•"/>
            </a:pPr>
            <a:r>
              <a:rPr lang="nl-NL" dirty="0" smtClean="0"/>
              <a:t>Sociaal emotionele basisbehoeften: relatie, competentie en autonomie. Dit is autonomie-deel: de ruimte krijgen om zelf iemand te zijn. Zelf veter strikken, zelf fietsen met lossen handen, een eigen klas…. </a:t>
            </a:r>
          </a:p>
          <a:p>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14</a:t>
            </a:fld>
            <a:endParaRPr lang="nl-NL"/>
          </a:p>
        </p:txBody>
      </p:sp>
    </p:spTree>
    <p:extLst>
      <p:ext uri="{BB962C8B-B14F-4D97-AF65-F5344CB8AC3E}">
        <p14:creationId xmlns:p14="http://schemas.microsoft.com/office/powerpoint/2010/main" val="424806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Kern: investeren in mensen, ruimte geven binnen kader visie. Geen visie en wel ruimte = chaos. Wel visie en geen ruimte = dictaat. Wel visie, geen ontwikkeling is droom. </a:t>
            </a:r>
          </a:p>
          <a:p>
            <a:pPr marL="171450" indent="-171450">
              <a:buFont typeface="Arial" charset="0"/>
              <a:buChar char="•"/>
            </a:pPr>
            <a:r>
              <a:rPr lang="nl-NL" dirty="0" smtClean="0"/>
              <a:t>Of terwijl: you (directeur)  don’t build a school, you build people and then they build the school.</a:t>
            </a:r>
          </a:p>
          <a:p>
            <a:pPr marL="171450" indent="-171450">
              <a:buFont typeface="Arial" charset="0"/>
              <a:buChar char="•"/>
            </a:pPr>
            <a:endParaRPr lang="nl-NL" dirty="0" smtClean="0"/>
          </a:p>
          <a:p>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16</a:t>
            </a:fld>
            <a:endParaRPr lang="nl-NL"/>
          </a:p>
        </p:txBody>
      </p:sp>
    </p:spTree>
    <p:extLst>
      <p:ext uri="{BB962C8B-B14F-4D97-AF65-F5344CB8AC3E}">
        <p14:creationId xmlns:p14="http://schemas.microsoft.com/office/powerpoint/2010/main" val="209982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Professioneel gedrag: het in het handelen en de taal zichtbare deel vd professionele cultuur vd school. </a:t>
            </a:r>
          </a:p>
          <a:p>
            <a:pPr marL="171450" indent="-171450">
              <a:buFont typeface="Arial" charset="0"/>
              <a:buChar char="•"/>
            </a:pPr>
            <a:r>
              <a:rPr lang="nl-NL" dirty="0" smtClean="0"/>
              <a:t>Visie en missie mooi op papier helpt…maar gaat om uitwerking op dagelijks gedrag van de teamleden. Daar stuurt de  excellente schoolleider stevig op.</a:t>
            </a:r>
          </a:p>
          <a:p>
            <a:pPr marL="171450" indent="-171450">
              <a:buFont typeface="Arial" charset="0"/>
              <a:buChar char="•"/>
            </a:pPr>
            <a:r>
              <a:rPr lang="nl-NL" dirty="0" smtClean="0"/>
              <a:t>Familiecultuur is gezellig met veel zorg en consensus, maar weinig resultaten. Burocratische cultuur kent veel overleg, regels, protocollen. Professionele cultuur kenmerkt zich door gezamenlijke verantwoordelijkeheid voor resultaten, transparantie en vertrouwen, professionele betrokkenheid. </a:t>
            </a:r>
          </a:p>
          <a:p>
            <a:pPr marL="171450" indent="-171450">
              <a:buFont typeface="Arial" charset="0"/>
              <a:buChar char="•"/>
            </a:pPr>
            <a:r>
              <a:rPr lang="nl-NL" dirty="0" smtClean="0"/>
              <a:t>Voorbeeld zorgschool in Groningen, meelij ipv kansen bieden. </a:t>
            </a:r>
          </a:p>
          <a:p>
            <a:pPr marL="171450" indent="-171450">
              <a:buFont typeface="Arial" charset="0"/>
              <a:buChar char="•"/>
            </a:pPr>
            <a:r>
              <a:rPr lang="nl-NL" dirty="0" smtClean="0"/>
              <a:t>Excellente schoolleiders maken de bijdrage van het gedrag aan het realiseren van de visie bespreeekbaar. </a:t>
            </a:r>
          </a:p>
          <a:p>
            <a:pPr marL="171450" indent="-171450">
              <a:buFont typeface="Arial" charset="0"/>
              <a:buChar char="•"/>
            </a:pPr>
            <a:r>
              <a:rPr lang="nl-NL" dirty="0" smtClean="0"/>
              <a:t>Geven directe feedback op gedrag, veelal door direct positief stimuleren.</a:t>
            </a:r>
          </a:p>
          <a:p>
            <a:pPr marL="171450" indent="-171450">
              <a:buFont typeface="Arial" charset="0"/>
              <a:buChar char="•"/>
            </a:pPr>
            <a:r>
              <a:rPr lang="nl-NL" dirty="0" smtClean="0"/>
              <a:t>Functioneringsgesprekken geen burocratisch fenomeen, niet om verzamelde kritiek te presenteren, niet om complimenten als verdord boeket.</a:t>
            </a:r>
          </a:p>
          <a:p>
            <a:pPr marL="171450" indent="-171450">
              <a:buFont typeface="Arial" charset="0"/>
              <a:buChar char="•"/>
            </a:pPr>
            <a:r>
              <a:rPr lang="nl-NL" dirty="0" smtClean="0"/>
              <a:t>Ze deprivatiseren de praktijk in de klas. Open gesprek over goed onderwijs, open deuren van de klas. School De Werkplaats: we zijn een werkgemeenschap!</a:t>
            </a:r>
          </a:p>
          <a:p>
            <a:pPr marL="171450" indent="-171450">
              <a:buFont typeface="Arial" charset="0"/>
              <a:buChar char="•"/>
            </a:pPr>
            <a:r>
              <a:rPr lang="nl-NL" dirty="0" smtClean="0"/>
              <a:t>Ze stimuleren het elkaar aanspreken op professioneel gedrag. Dat omvat: een compliment geven, iets bespreken over de taak en kritiek geven en krijgen. Elkaar aanspreken moet met compassie, tijd en vanuit gedeelde visie.</a:t>
            </a:r>
          </a:p>
          <a:p>
            <a:pPr marL="171450" indent="-171450">
              <a:buFont typeface="Arial" charset="0"/>
              <a:buChar char="•"/>
            </a:pPr>
            <a:r>
              <a:rPr lang="nl-NL" dirty="0" smtClean="0"/>
              <a:t>Verschillen positief waarderen.</a:t>
            </a:r>
          </a:p>
          <a:p>
            <a:pPr marL="171450" indent="-171450">
              <a:buFont typeface="Arial" charset="0"/>
              <a:buChar char="•"/>
            </a:pPr>
            <a:r>
              <a:rPr lang="nl-NL" dirty="0" smtClean="0"/>
              <a:t>De fout is een feest als het de start van een leerproces is. De school en de laraar gaan zoekend vooruit! `we hebben geen afrekencultuur, maar een leercultuur.´</a:t>
            </a:r>
          </a:p>
          <a:p>
            <a:pPr marL="171450" indent="-171450">
              <a:buFont typeface="Arial" charset="0"/>
              <a:buChar char="•"/>
            </a:pPr>
            <a:r>
              <a:rPr lang="nl-NL" dirty="0" smtClean="0"/>
              <a:t>“Elke dag benoem ik wat we willen zien als ik het zie en ook als ik het niet zie (mensen live up to the story).” </a:t>
            </a:r>
          </a:p>
          <a:p>
            <a:pPr marL="171450" indent="-171450">
              <a:buFont typeface="Arial" charset="0"/>
              <a:buChar char="•"/>
            </a:pPr>
            <a:r>
              <a:rPr lang="nl-NL" dirty="0" smtClean="0"/>
              <a:t>‘</a:t>
            </a:r>
            <a:r>
              <a:rPr lang="nl-NL" dirty="0"/>
              <a:t>Doel ligt ver weg….ik focus op het dagelijks benoemen van de goed weg en bevestig die vele malen per dag.” dir in Raalte. Ik benoem niet het falen, maar wat bijna goed gaat en bevestig dat</a:t>
            </a:r>
            <a:r>
              <a:rPr lang="nl-NL" dirty="0" smtClean="0"/>
              <a:t>.</a:t>
            </a:r>
          </a:p>
          <a:p>
            <a:pPr marL="171450" indent="-171450">
              <a:buFont typeface="Arial" charset="0"/>
              <a:buChar char="•"/>
            </a:pPr>
            <a:r>
              <a:rPr lang="nl-NL" dirty="0" smtClean="0"/>
              <a:t>“Ook </a:t>
            </a:r>
            <a:r>
              <a:rPr lang="nl-NL" dirty="0"/>
              <a:t>in zeer zwakke scholen of bij startende leerkrachten: benoem het goede. Koester het goede</a:t>
            </a:r>
            <a:r>
              <a:rPr lang="nl-NL" dirty="0" smtClean="0"/>
              <a:t>.” </a:t>
            </a:r>
            <a:r>
              <a:rPr lang="nl-NL" dirty="0"/>
              <a:t>(Niet de grootste doorbraak  in het psychologische denken sinds Freud, maar…het werkt! Als toen ik hogeschooldocent werd, jong, eng, ik stapte een omgeving met allemaal hoogopgeleiden binnen. Mensen zaten aan elkaar, riepen “oh wat goed” “geweldige aanvulling” , aanstellerig en soft. Binnen 3 weken had ik door alle positieve bevestiging een stevig vertrouwen in mijn eigen mogelijkheden  en deed ik net zo aanstellerig tegen collega’s, zeker nieuwe. Toen ik dir werd hoefde ik alleen die positieve krachten te koesteren en te hoeden. Redactie). </a:t>
            </a:r>
            <a:endParaRPr lang="nl-NL" dirty="0" smtClean="0"/>
          </a:p>
          <a:p>
            <a:pPr marL="171450" indent="-171450">
              <a:buFont typeface="Arial" charset="0"/>
              <a:buChar char="•"/>
            </a:pPr>
            <a:r>
              <a:rPr lang="nl-NL" dirty="0" smtClean="0"/>
              <a:t>“ik accepteer geen zuur en geen gemopper over kinderen of ouders.” “Dat kind van die moeder…logisch dat ze….”</a:t>
            </a:r>
          </a:p>
          <a:p>
            <a:pPr marL="171450" indent="-171450">
              <a:buFont typeface="Arial" charset="0"/>
              <a:buChar char="•"/>
            </a:pPr>
            <a:r>
              <a:rPr lang="nl-NL" dirty="0" smtClean="0"/>
              <a:t>“Verspreid het goede, benoem het elke dag” </a:t>
            </a:r>
          </a:p>
          <a:p>
            <a:pPr marL="171450" indent="-171450">
              <a:buFont typeface="Arial" charset="0"/>
              <a:buChar char="•"/>
            </a:pPr>
            <a:r>
              <a:rPr lang="nl-NL" dirty="0" smtClean="0"/>
              <a:t>Permanent evalueren: hebben we een goede dag gehad? Wat kan morgen beter? Waar moeten we op letten?  (zoals bij overdracht verpleegstersteam) </a:t>
            </a:r>
          </a:p>
          <a:p>
            <a:pPr marL="171450" indent="-171450">
              <a:buFont typeface="Arial" charset="0"/>
              <a:buChar char="•"/>
            </a:pPr>
            <a:r>
              <a:rPr lang="nl-NL" dirty="0" smtClean="0"/>
              <a:t>Reflectievermogen lkrn door vragen stimuleren door vragen.</a:t>
            </a:r>
          </a:p>
          <a:p>
            <a:pPr marL="171450" indent="-171450">
              <a:buFont typeface="Arial" charset="0"/>
              <a:buChar char="•"/>
            </a:pPr>
            <a:r>
              <a:rPr lang="nl-NL" dirty="0" smtClean="0"/>
              <a:t>Onze vergadering begint om 4 uur. Afspraak is afspraak! “Ik ga ervan uit dat iedereen erbij wil horen, als dat niet zo is…..”</a:t>
            </a:r>
          </a:p>
          <a:p>
            <a:pPr marL="171450" indent="-171450">
              <a:buFont typeface="Arial" charset="0"/>
              <a:buChar char="•"/>
            </a:pPr>
            <a:r>
              <a:rPr lang="nl-NL" dirty="0" smtClean="0"/>
              <a:t>“Mensen aanspreken op hun verantwoordelijkheden. Dat is ook een teken van gezien worden!/van waardering. Voorbeeld nieuwe juf die bleef hangen terwijl de klas al volstroomde. “Zal ik je klas even overnemen?” Kwam na middag in kantoor, huilend, om te bedanken.”</a:t>
            </a:r>
          </a:p>
          <a:p>
            <a:pPr marL="171450" indent="-171450">
              <a:buFont typeface="Arial" charset="0"/>
              <a:buChar char="•"/>
            </a:pPr>
            <a:r>
              <a:rPr lang="nl-NL" dirty="0" smtClean="0"/>
              <a:t>Ook zelf: “elke dag overweeg ik mijn handelen en stel vast wat morgen beter moet.” professionele denkpauzes…</a:t>
            </a:r>
          </a:p>
        </p:txBody>
      </p:sp>
      <p:sp>
        <p:nvSpPr>
          <p:cNvPr id="4" name="Slide Number Placeholder 3"/>
          <p:cNvSpPr>
            <a:spLocks noGrp="1"/>
          </p:cNvSpPr>
          <p:nvPr>
            <p:ph type="sldNum" sz="quarter" idx="10"/>
          </p:nvPr>
        </p:nvSpPr>
        <p:spPr/>
        <p:txBody>
          <a:bodyPr/>
          <a:lstStyle/>
          <a:p>
            <a:fld id="{5A6B34AA-E72D-403E-9F82-084A2E87AA3F}" type="slidenum">
              <a:rPr lang="nl-NL" smtClean="0"/>
              <a:t>17</a:t>
            </a:fld>
            <a:endParaRPr lang="nl-NL"/>
          </a:p>
        </p:txBody>
      </p:sp>
    </p:spTree>
    <p:extLst>
      <p:ext uri="{BB962C8B-B14F-4D97-AF65-F5344CB8AC3E}">
        <p14:creationId xmlns:p14="http://schemas.microsoft.com/office/powerpoint/2010/main" val="299394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Ken je excellente schoolleiders?</a:t>
            </a:r>
          </a:p>
          <a:p>
            <a:pPr marL="171450" indent="-171450">
              <a:buFont typeface="Arial" charset="0"/>
              <a:buChar char="•"/>
            </a:pPr>
            <a:r>
              <a:rPr lang="nl-NL" dirty="0" smtClean="0"/>
              <a:t>Hoe ziet dat er uit?</a:t>
            </a:r>
          </a:p>
          <a:p>
            <a:pPr marL="171450" indent="-171450">
              <a:buFont typeface="Arial" charset="0"/>
              <a:buChar char="•"/>
            </a:pPr>
            <a:r>
              <a:rPr lang="nl-NL" dirty="0" smtClean="0"/>
              <a:t>Hoe zijn ze excellent geworden?</a:t>
            </a:r>
          </a:p>
          <a:p>
            <a:pPr marL="171450" indent="-171450">
              <a:buFont typeface="Arial" charset="0"/>
              <a:buChar char="•"/>
            </a:pPr>
            <a:r>
              <a:rPr lang="nl-NL" dirty="0" smtClean="0"/>
              <a:t>Hoe kunnen anderen excellent worden?</a:t>
            </a:r>
          </a:p>
          <a:p>
            <a:pPr marL="171450" indent="-171450">
              <a:buFont typeface="Arial" charset="0"/>
              <a:buChar char="•"/>
            </a:pPr>
            <a:r>
              <a:rPr lang="nl-NL" dirty="0" smtClean="0"/>
              <a:t>Wat mis je….</a:t>
            </a:r>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19</a:t>
            </a:fld>
            <a:endParaRPr lang="nl-NL"/>
          </a:p>
        </p:txBody>
      </p:sp>
    </p:spTree>
    <p:extLst>
      <p:ext uri="{BB962C8B-B14F-4D97-AF65-F5344CB8AC3E}">
        <p14:creationId xmlns:p14="http://schemas.microsoft.com/office/powerpoint/2010/main" val="352850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5A6B34AA-E72D-403E-9F82-084A2E87AA3F}" type="slidenum">
              <a:rPr lang="nl-NL" smtClean="0"/>
              <a:t>20</a:t>
            </a:fld>
            <a:endParaRPr lang="nl-NL"/>
          </a:p>
        </p:txBody>
      </p:sp>
    </p:spTree>
    <p:extLst>
      <p:ext uri="{BB962C8B-B14F-4D97-AF65-F5344CB8AC3E}">
        <p14:creationId xmlns:p14="http://schemas.microsoft.com/office/powerpoint/2010/main" val="144316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1. De negen principes</a:t>
            </a:r>
          </a:p>
          <a:p>
            <a:r>
              <a:rPr lang="nl-NL" dirty="0" smtClean="0"/>
              <a:t>Luc Greven. Leiderschap in school. Schoolleider van groot belang voor de kwaliteit van de school,</a:t>
            </a:r>
            <a:r>
              <a:rPr lang="nl-NL" baseline="0" dirty="0" smtClean="0"/>
              <a:t> het floreren van de leraar en de bloei van de leerling. </a:t>
            </a:r>
            <a:r>
              <a:rPr lang="nl-NL" dirty="0" smtClean="0"/>
              <a:t>24 schoolleiders in het land, voorgedragen door veldkenners. Op wolkje</a:t>
            </a:r>
            <a:r>
              <a:rPr lang="nl-NL" baseline="0" dirty="0" smtClean="0"/>
              <a:t> door het land. Bij 100 ook? </a:t>
            </a:r>
            <a:r>
              <a:rPr lang="nl-NL" dirty="0" smtClean="0"/>
              <a:t>Wat ik aangetroffen heb bespreken. 150.000 boeken over leiderschap en management…..Deze kijkt naar de schitterende schoolleider in de praktijk van de school. Leiderschap en management onderscheiden: management is te onderscheiden maar niet te vermijden.</a:t>
            </a:r>
            <a:r>
              <a:rPr lang="nl-NL" baseline="0" dirty="0" smtClean="0"/>
              <a:t> Management gaat over beheer en verdeling van taken, effectiviteit en efficiëncy, dat het werk goed gedaan wordt. Leiderschap gaat over het juiste werk doen, gericht op mensen en de langere termijn.  In school in 1 hand: met druk om vooral het management op orde te hebben. </a:t>
            </a:r>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2</a:t>
            </a:fld>
            <a:endParaRPr lang="nl-NL"/>
          </a:p>
        </p:txBody>
      </p:sp>
    </p:spTree>
    <p:extLst>
      <p:ext uri="{BB962C8B-B14F-4D97-AF65-F5344CB8AC3E}">
        <p14:creationId xmlns:p14="http://schemas.microsoft.com/office/powerpoint/2010/main" val="160883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Spillane (2005) beschrijft de dominante opvatting van onderzoekers over schoolleiderschap als een heldenparadigma. In deze opvatting van leiderschap neemt een charismatisch leider, vaak de formeel aangestelde directeur, een school in nood over. Door het vaststellen van nieuwe doelen en verwachtingen verandert de schoolcultuur, vergroot de medewerkerstevredenheid en verbeteren leerlingresultaten. Gronn (2002) refereert aan dit leiderschapsparadigma als geconcentreerd leiderschap, dat uitgaat van het dualisme leider-volger. De leider en de volger zijn onafhankelijk en verschillend van elkaar. Onderzoekers die leiderschap vanuit het heldenparadigma onderzoeken, richten zich op de alleenstaande leider. Deze opvatting heeft de sociale wetenschappen langdurig gedomineerd (Gronn, 2002) en leiderschapsonderzoek heeft zich daarom voornamelijk gericht op formeel aangestelde leiders, in het geval van het onderwijs de schoolleider (Spillane, Halverson, &amp; Diamond, 2004). Er is bijvoorbeeld veel onderzoek beschikbaar over eigenschappen van leiders en over leidersgedrag (Spillane, et al., 2004).  </a:t>
            </a:r>
          </a:p>
          <a:p>
            <a:r>
              <a:rPr lang="nl-NL" dirty="0" smtClean="0"/>
              <a:t>Verschillende auteurs schrijven tekortkomingen toe aan leiderschapstheorieën die zich primair richten op de handelingen van één individuele leider. Op basis van een literatuurstudie maakt Gronn (2002) onderscheid tussen drie stromen van kritiek. Ten eerste onderscheidt hij kritiek op het centraal stellen van een leider, waarmee voorbijgegaan wordt aan de rol van volgers. Spillane (2006; 2011) stelt dat schoolleiderschap niet beperkt is tot de schooldirecteur maar vorm krijgt in de interacties tussen leider(s), volger(s) en de situatie. Ten tweede onderscheidt Gronn (2002) kritiek op de opvatting dat leiderschap een individuele eigenschap is. Deze kritiek richt zich op charismatisch en transformationeel leiderschap, waarvan gezegd wordt dat het teveel waarde hecht aan de invloed van individuele leiders. Spillane (2006; 2011) gaat nog een stap verder en zegt dat het heldenparadigma geen aandacht heeft voor de praktijk van leiderschap (in de betekenis van beoefening). Het heldenparadigma focust op mensen, structuren, functies en rollen. Een analyse van wat en in het bijzonder hoe leiderschap plaatsvindt, biedt een beter begrip (Spillane, 2006). Om leiderschap te begrijpen zou je volgens Spillane moeten kijken naar de processen die plaatsvinden, bijvoorbeeld hoe mensen met elkaar omgaan en informatie delen. Het derde en laatste onderscheid dat Gronn (2002) maakt, is anti-leiderschap, dat zover kan gaan door te stellen dat leiderschap onnodig is. Anti-leiderschap is in deze een brug te ver, omdat effectief leiderschap breed geaccepteerd wordt in het realiseren van schoolverbetering (Harris &amp; Muijs, 2003). Niettemin is het op basis van de tekortkomingen die Gronn en Spillane identificeren, voor zowel onderzoekers als professionals en leidinggevenden in het onderwijs van belang op zoek te gaan naar wat schoolleiderschap is en hoe het zich manifesteert. Onderzoekers moeten streven naar een sterker conceptueel model, dat een groter aantal elementen van schoolleiderschap behelst. </a:t>
            </a:r>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3</a:t>
            </a:fld>
            <a:endParaRPr lang="nl-NL"/>
          </a:p>
        </p:txBody>
      </p:sp>
    </p:spTree>
    <p:extLst>
      <p:ext uri="{BB962C8B-B14F-4D97-AF65-F5344CB8AC3E}">
        <p14:creationId xmlns:p14="http://schemas.microsoft.com/office/powerpoint/2010/main" val="8050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Leiderschap en management: toekomst/heden, strategie langere termijn/dagelijkse gang van zaken, </a:t>
            </a:r>
          </a:p>
          <a:p>
            <a:pPr marL="171450" indent="-171450">
              <a:buFont typeface="Arial" charset="0"/>
              <a:buChar char="•"/>
            </a:pPr>
            <a:r>
              <a:rPr lang="nl-NL" dirty="0" smtClean="0"/>
              <a:t>Ik heb er dubbele ervaringen mee: </a:t>
            </a:r>
          </a:p>
          <a:p>
            <a:pPr marL="171450" indent="-171450">
              <a:buFont typeface="Arial" charset="0"/>
              <a:buChar char="•"/>
            </a:pPr>
            <a:r>
              <a:rPr lang="nl-NL" dirty="0" smtClean="0"/>
              <a:t>- 6 jaar op laarzen naar eerste voetbaltraining, jij maar aanvoerder, ik ben Luc, ik ben Kees Kist, verloren met 0-6, niemand maalde erom, ik ging huilend van het veld: aanvoerder! Ik ervoer de volle verantwoordelijkheid. Daar gaat leiderschap kennelijk over. Verdriet komt met leiderschap.</a:t>
            </a:r>
          </a:p>
          <a:p>
            <a:pPr marL="171450" indent="-171450">
              <a:buFont typeface="Arial" charset="0"/>
              <a:buChar char="•"/>
            </a:pPr>
            <a:r>
              <a:rPr lang="nl-NL" dirty="0" smtClean="0"/>
              <a:t>- Hayo….. In de zaal met woeste boeren met de hand op de mesthendel….deelde alleen zijn geschiedenis met ze, ging niet op probleem in….op het schild onder haleluja-gezang naar buiten gedragen… leiderschap gaat kennelijk ook over verbinding (maken).</a:t>
            </a:r>
          </a:p>
          <a:p>
            <a:pPr marL="171450" indent="-171450">
              <a:buFont typeface="Arial" charset="0"/>
              <a:buChar char="•"/>
            </a:pPr>
            <a:r>
              <a:rPr lang="nl-NL" dirty="0" smtClean="0"/>
              <a:t>- Burgemeester Leo: ik herkende er een natuurlijk leider in…..verder…. Ging uit het leger op een school werken. Zijn sergeant schreef een brief aan de directeur met de boodschap dat deze zich wel moest realiseren dat Leo geen enkele aanleg voor leidinggeven had! De koning kun je niet spelen, de leider ook niet… De omgeving moet je herkennen en het je gunnen.</a:t>
            </a:r>
          </a:p>
          <a:p>
            <a:pPr marL="171450" indent="-171450">
              <a:buFont typeface="Arial" charset="0"/>
              <a:buChar char="•"/>
            </a:pPr>
            <a:r>
              <a:rPr lang="nl-NL" dirty="0" smtClean="0"/>
              <a:t>Het is dus iets wat je van binnen voelt, wat naar buiten moet treden en wat de omgeving moet meevoelen</a:t>
            </a:r>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5</a:t>
            </a:fld>
            <a:endParaRPr lang="nl-NL"/>
          </a:p>
        </p:txBody>
      </p:sp>
    </p:spTree>
    <p:extLst>
      <p:ext uri="{BB962C8B-B14F-4D97-AF65-F5344CB8AC3E}">
        <p14:creationId xmlns:p14="http://schemas.microsoft.com/office/powerpoint/2010/main" val="134004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Without it nothing! Absolute voorwaarden.</a:t>
            </a:r>
          </a:p>
        </p:txBody>
      </p:sp>
      <p:sp>
        <p:nvSpPr>
          <p:cNvPr id="4" name="Slide Number Placeholder 3"/>
          <p:cNvSpPr>
            <a:spLocks noGrp="1"/>
          </p:cNvSpPr>
          <p:nvPr>
            <p:ph type="sldNum" sz="quarter" idx="10"/>
          </p:nvPr>
        </p:nvSpPr>
        <p:spPr/>
        <p:txBody>
          <a:bodyPr/>
          <a:lstStyle/>
          <a:p>
            <a:fld id="{5A6B34AA-E72D-403E-9F82-084A2E87AA3F}" type="slidenum">
              <a:rPr lang="nl-NL" smtClean="0"/>
              <a:t>6</a:t>
            </a:fld>
            <a:endParaRPr lang="nl-NL"/>
          </a:p>
        </p:txBody>
      </p:sp>
    </p:spTree>
    <p:extLst>
      <p:ext uri="{BB962C8B-B14F-4D97-AF65-F5344CB8AC3E}">
        <p14:creationId xmlns:p14="http://schemas.microsoft.com/office/powerpoint/2010/main" val="361037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Kenmerkende</a:t>
            </a:r>
            <a:r>
              <a:rPr lang="nl-NL" baseline="0" dirty="0" smtClean="0"/>
              <a:t> handelings/gedragspatronen: principes. </a:t>
            </a:r>
          </a:p>
          <a:p>
            <a:r>
              <a:rPr lang="nl-NL" baseline="0" dirty="0" smtClean="0"/>
              <a:t>Excellentie is een tijdbeeld: 1982 Peters en Waterman, onderzoek naar excellente bedrijven, 10 jaar later herhaald; onderpresteerders tov gemiddelde. </a:t>
            </a:r>
          </a:p>
          <a:p>
            <a:r>
              <a:rPr lang="nl-NL" baseline="0" dirty="0" smtClean="0"/>
              <a:t>Schoolleider doet er toe: inspectieverslag 2014: onderzoek toont aan dat kwaliteit van de schoolleider samenhangt met de kwaliteit van de lessen. Hoe beter de schoolleider, hoe beter de lessen. Ook Marzano en Andersen (ned). </a:t>
            </a:r>
          </a:p>
          <a:p>
            <a:r>
              <a:rPr lang="nl-NL" baseline="0" dirty="0" smtClean="0"/>
              <a:t>Samenhang, onderling verbonden, geen kan ontbreken. Vitale visie kust de passie wakker, geen visie en wel passie….ronddolen in snelheid sven kramer. Geen visie….geen ruimte. Er niet zijn…geen optie. Azijn sproeien ipv positieve gerondhouding is kansloos. </a:t>
            </a:r>
            <a:endParaRPr lang="nl-NL" dirty="0" smtClean="0"/>
          </a:p>
        </p:txBody>
      </p:sp>
      <p:sp>
        <p:nvSpPr>
          <p:cNvPr id="4" name="Slide Number Placeholder 3"/>
          <p:cNvSpPr>
            <a:spLocks noGrp="1"/>
          </p:cNvSpPr>
          <p:nvPr>
            <p:ph type="sldNum" sz="quarter" idx="10"/>
          </p:nvPr>
        </p:nvSpPr>
        <p:spPr/>
        <p:txBody>
          <a:bodyPr/>
          <a:lstStyle/>
          <a:p>
            <a:fld id="{5A6B34AA-E72D-403E-9F82-084A2E87AA3F}"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352850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“verschrikkelijke pietlut in team, elke vergadering weer, volgens team. Maar ik heb me voorgenomen de kracht van alle mensen aan te boren. Ik benoem elke dag waar mensen sterk in zijn. In vergadering gezegd: Jan heb ik gevraagd mijn stukken na te lezen, hij is zo precies, dan weet ik zeker dat ze zonder fouten naar het bestuur gaan.”</a:t>
            </a:r>
          </a:p>
          <a:p>
            <a:pPr marL="171450" indent="-171450">
              <a:buFont typeface="Arial" charset="0"/>
              <a:buChar char="•"/>
            </a:pPr>
            <a:r>
              <a:rPr lang="nl-NL" dirty="0" smtClean="0"/>
              <a:t>“Problemen bestaan niet. Een probleem is het verschil tussen wat jij wilt en de werkelijkheid. Als je de werkelijkheid niet kunt veranderen…dan probleem herdefiniëren.”</a:t>
            </a:r>
          </a:p>
          <a:p>
            <a:pPr marL="171450" indent="-171450">
              <a:buFont typeface="Arial" charset="0"/>
              <a:buChar char="•"/>
            </a:pPr>
            <a:r>
              <a:rPr lang="nl-NL" dirty="0" smtClean="0"/>
              <a:t>Vertrouwen</a:t>
            </a:r>
            <a:r>
              <a:rPr lang="nl-NL" baseline="0" dirty="0" smtClean="0"/>
              <a:t> in de mensen waarmee en waarvoor gewerkt wordt is het fundament voor positivisme.</a:t>
            </a:r>
          </a:p>
          <a:p>
            <a:pPr marL="171450" indent="-171450">
              <a:buFont typeface="Arial" charset="0"/>
              <a:buChar char="•"/>
            </a:pPr>
            <a:r>
              <a:rPr lang="nl-NL" baseline="0" dirty="0" smtClean="0"/>
              <a:t>Kijken naar mensen in een organisatie (hollnagel, 2010): als faalfactoren (systemen en procedures moeten dat compenseren) of als succesfactoren vereist een zeker risico-aanvaarding vanuit het besef dat diversiteit aan problemen op kan lossen. Denk aan de broosheid van het handelen en maken. </a:t>
            </a:r>
          </a:p>
          <a:p>
            <a:pPr marL="171450" indent="-171450">
              <a:buFont typeface="Arial" charset="0"/>
              <a:buChar char="•"/>
            </a:pPr>
            <a:r>
              <a:rPr lang="nl-NL" baseline="0" dirty="0" smtClean="0"/>
              <a:t>Toen ik kwam liepen de leraren krom ondre de protocollen. Radicaal afgeschaft. Het gedeeld eigenaarschap voor het onderwijs ligt nu bij het team.</a:t>
            </a:r>
          </a:p>
          <a:p>
            <a:pPr marL="171450" indent="-171450">
              <a:buFont typeface="Arial" charset="0"/>
              <a:buChar char="•"/>
            </a:pPr>
            <a:r>
              <a:rPr lang="nl-NL" baseline="0" dirty="0" smtClean="0"/>
              <a:t>“mensen vertrouwen is riskant, mensen niet vertrouwen funest.”</a:t>
            </a:r>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8</a:t>
            </a:fld>
            <a:endParaRPr lang="nl-NL"/>
          </a:p>
        </p:txBody>
      </p:sp>
    </p:spTree>
    <p:extLst>
      <p:ext uri="{BB962C8B-B14F-4D97-AF65-F5344CB8AC3E}">
        <p14:creationId xmlns:p14="http://schemas.microsoft.com/office/powerpoint/2010/main" val="130425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Visie definieeert de betekenis van de school, voor de toekomst. Samenleving stelt veel eisen, heeft veel verwachtingen. Richting kiezn vereist. Voorbeeld buurjongen: ik kan nog niet lezen. </a:t>
            </a:r>
          </a:p>
          <a:p>
            <a:pPr marL="171450" indent="-171450">
              <a:buFont typeface="Arial" charset="0"/>
              <a:buChar char="•"/>
            </a:pPr>
            <a:r>
              <a:rPr lang="nl-NL" dirty="0" smtClean="0"/>
              <a:t>Waar geen visie is, is mode.</a:t>
            </a:r>
          </a:p>
          <a:p>
            <a:pPr marL="171450" indent="-171450">
              <a:buFont typeface="Arial" charset="0"/>
              <a:buChar char="•"/>
            </a:pPr>
            <a:r>
              <a:rPr lang="nl-NL" dirty="0" smtClean="0"/>
              <a:t>Gevecht om visie op VSO Kwartiers…..”eens een dubbeltje, nooit een kwartje.” met grote gevolgen voor handelen in de klas. Visie: maar “wij gaan er een kwartje van maken” werkte bij de leerlingen. Ook dubbeltjes-fractie zag dat. Werkte als een defibrillator, hun pedagogische hart werd herstart. Werd beste team waar ik ooit gewerkt heb. LVS bestond niet voor VSO, wij vonden het uit. IB bestond niet (conferentie met 6 deelnemers), wij vonden het uit. </a:t>
            </a:r>
          </a:p>
          <a:p>
            <a:pPr marL="171450" indent="-171450">
              <a:buFont typeface="Arial" charset="0"/>
              <a:buChar char="•"/>
            </a:pPr>
            <a:r>
              <a:rPr lang="nl-NL" dirty="0" smtClean="0"/>
              <a:t>Nieuw gebouw:</a:t>
            </a:r>
            <a:r>
              <a:rPr lang="nl-NL" baseline="0" dirty="0" smtClean="0"/>
              <a:t> wij zijn een werkgemeenschap.</a:t>
            </a:r>
          </a:p>
          <a:p>
            <a:pPr marL="171450" indent="-171450">
              <a:buFont typeface="Arial" charset="0"/>
              <a:buChar char="•"/>
            </a:pPr>
            <a:r>
              <a:rPr lang="nl-NL" baseline="0" dirty="0" smtClean="0"/>
              <a:t>Wij zijn een schoolgemeenschap, in ‘t Gooi.</a:t>
            </a:r>
          </a:p>
          <a:p>
            <a:pPr marL="171450" indent="-171450">
              <a:buFont typeface="Arial" charset="0"/>
              <a:buChar char="•"/>
            </a:pPr>
            <a:r>
              <a:rPr lang="nl-NL" baseline="0" dirty="0" smtClean="0"/>
              <a:t>Wij zijn een Vreedzame School, Overvecht</a:t>
            </a:r>
            <a:endParaRPr lang="nl-NL" dirty="0" smtClean="0"/>
          </a:p>
          <a:p>
            <a:pPr marL="171450" indent="-171450">
              <a:buFont typeface="Arial" charset="0"/>
              <a:buChar char="•"/>
            </a:pPr>
            <a:r>
              <a:rPr lang="nl-NL" dirty="0" smtClean="0"/>
              <a:t>Pakkende visies in Friesland: “we willen dat onze kinderen mooie mensen worden en overal van kunnen leren.”</a:t>
            </a:r>
          </a:p>
          <a:p>
            <a:pPr marL="171450" indent="-171450">
              <a:buFont typeface="Arial" charset="0"/>
              <a:buChar char="•"/>
            </a:pPr>
            <a:r>
              <a:rPr lang="nl-NL" dirty="0" smtClean="0"/>
              <a:t>Visie die je beet kunt pakken in Arnhem: “wij kiezen voor alle ballen op taal! </a:t>
            </a:r>
            <a:r>
              <a:rPr lang="nl-NL" dirty="0"/>
              <a:t>B</a:t>
            </a:r>
            <a:r>
              <a:rPr lang="nl-NL" dirty="0" smtClean="0"/>
              <a:t>elang voor deze kinderen is alle ballen op taal!”</a:t>
            </a:r>
          </a:p>
          <a:p>
            <a:pPr marL="171450" indent="-171450">
              <a:buFont typeface="Arial" charset="0"/>
              <a:buChar char="•"/>
            </a:pPr>
            <a:r>
              <a:rPr lang="nl-NL" dirty="0" smtClean="0"/>
              <a:t>Toen ik hier kwam, achterstandswijk in Groningen: “Van zorgvisie (zielig) naar resultatenschool (ze kunnen meer dan je denkt), onderwijs primair, sociaal verpleegkundige neemt nu “maatsch werk”voor haar rekening.”</a:t>
            </a:r>
          </a:p>
          <a:p>
            <a:pPr marL="171450" indent="-171450">
              <a:buFont typeface="Arial" charset="0"/>
              <a:buChar char="•"/>
            </a:pPr>
            <a:r>
              <a:rPr lang="nl-NL" dirty="0" smtClean="0"/>
              <a:t>Helder naar ouders over de visie bij start in Enschede: “dit is de winkel, daar mag je voor kiezen.” </a:t>
            </a:r>
          </a:p>
          <a:p>
            <a:pPr marL="171450" indent="-171450">
              <a:buFont typeface="Arial" charset="0"/>
              <a:buChar char="•"/>
            </a:pPr>
            <a:r>
              <a:rPr lang="nl-NL" dirty="0" smtClean="0"/>
              <a:t>Visie zien als collectieve ambitie, wordt gedragen door team </a:t>
            </a:r>
          </a:p>
          <a:p>
            <a:pPr marL="171450" indent="-171450">
              <a:buFont typeface="Arial" charset="0"/>
              <a:buChar char="•"/>
            </a:pPr>
            <a:endParaRPr lang="nl-NL" dirty="0" smtClean="0"/>
          </a:p>
          <a:p>
            <a:pPr marL="171450" indent="-171450">
              <a:buFont typeface="Arial" charset="0"/>
              <a:buChar char="•"/>
            </a:pPr>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10</a:t>
            </a:fld>
            <a:endParaRPr lang="nl-NL"/>
          </a:p>
        </p:txBody>
      </p:sp>
    </p:spTree>
    <p:extLst>
      <p:ext uri="{BB962C8B-B14F-4D97-AF65-F5344CB8AC3E}">
        <p14:creationId xmlns:p14="http://schemas.microsoft.com/office/powerpoint/2010/main" val="272732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Leraren worden ertoe opgeleid…..hoogste doel: 40 jr isolement.</a:t>
            </a:r>
          </a:p>
          <a:p>
            <a:pPr marL="171450" indent="-171450">
              <a:buFont typeface="Arial" charset="0"/>
              <a:buChar char="•"/>
            </a:pPr>
            <a:r>
              <a:rPr lang="nl-NL" dirty="0" smtClean="0"/>
              <a:t>Zie gebouw dat school heet: 8 kooien met een gang er langs. </a:t>
            </a:r>
          </a:p>
          <a:p>
            <a:pPr marL="171450" indent="-171450">
              <a:buFont typeface="Arial" charset="0"/>
              <a:buChar char="•"/>
            </a:pPr>
            <a:r>
              <a:rPr lang="nl-NL" dirty="0" smtClean="0"/>
              <a:t>Klassieke arbeidsdeling, doorschuifsysteem van lopende band.</a:t>
            </a:r>
          </a:p>
          <a:p>
            <a:pPr marL="171450" indent="-171450">
              <a:buFont typeface="Arial" charset="0"/>
              <a:buChar char="•"/>
            </a:pPr>
            <a:r>
              <a:rPr lang="nl-NL" dirty="0" smtClean="0"/>
              <a:t>Excellente schoolleiders gericht op leggen verbindingen, professionele leergemeenschap. </a:t>
            </a:r>
          </a:p>
          <a:p>
            <a:pPr marL="171450" indent="-171450">
              <a:buFont typeface="Arial" charset="0"/>
              <a:buChar char="•"/>
            </a:pPr>
            <a:r>
              <a:rPr lang="nl-NL" dirty="0" smtClean="0"/>
              <a:t>Subteams met groot eigenaarschap op hun terrein in de Liemers, met intensieve contacten naar buiten voor kennisontwikkeling. </a:t>
            </a:r>
          </a:p>
          <a:p>
            <a:pPr marL="171450" indent="-171450">
              <a:buFont typeface="Arial" charset="0"/>
              <a:buChar char="•"/>
            </a:pPr>
            <a:r>
              <a:rPr lang="nl-NL" dirty="0" smtClean="0"/>
              <a:t>Clusters die ook eigen personeel aantrekken, laterna magica. </a:t>
            </a:r>
          </a:p>
          <a:p>
            <a:pPr marL="171450" indent="-171450">
              <a:buFont typeface="Arial" charset="0"/>
              <a:buChar char="•"/>
            </a:pPr>
            <a:r>
              <a:rPr lang="nl-NL" dirty="0" smtClean="0"/>
              <a:t>Grote vrijheid om te experimenteren, uitproberen, niet theoretiseren.</a:t>
            </a:r>
          </a:p>
          <a:p>
            <a:pPr marL="171450" indent="-171450">
              <a:buFont typeface="Arial" charset="0"/>
              <a:buChar char="•"/>
            </a:pPr>
            <a:r>
              <a:rPr lang="nl-NL" dirty="0" smtClean="0"/>
              <a:t>Teams definiëren de centrale ontwikkelopgaven. Niet bonken op wat niet goed gaat, maar de kernkwaliteiten het het team en de leden benoemen en die krachten focussen.</a:t>
            </a:r>
          </a:p>
          <a:p>
            <a:pPr marL="171450" indent="-171450">
              <a:buFont typeface="Arial" charset="0"/>
              <a:buChar char="•"/>
            </a:pPr>
            <a:r>
              <a:rPr lang="nl-NL" dirty="0" smtClean="0"/>
              <a:t>Topteams hebben een topcoach.</a:t>
            </a:r>
          </a:p>
          <a:p>
            <a:pPr marL="171450" indent="-171450">
              <a:buFont typeface="Arial" charset="0"/>
              <a:buChar char="•"/>
            </a:pPr>
            <a:r>
              <a:rPr lang="nl-NL" dirty="0" smtClean="0"/>
              <a:t>Vorm veelal die van meewerkend voorman, non-directieve participatie sluit goed aan bij professionals. </a:t>
            </a:r>
          </a:p>
          <a:p>
            <a:pPr marL="171450" indent="-171450">
              <a:buFont typeface="Arial" charset="0"/>
              <a:buChar char="•"/>
            </a:pPr>
            <a:r>
              <a:rPr lang="nl-NL" dirty="0" smtClean="0"/>
              <a:t>Topcoach doet ook aan doorselecteren</a:t>
            </a:r>
          </a:p>
          <a:p>
            <a:pPr marL="171450" indent="-171450">
              <a:buFont typeface="Arial" charset="0"/>
              <a:buChar char="•"/>
            </a:pPr>
            <a:r>
              <a:rPr lang="nl-NL" dirty="0" smtClean="0"/>
              <a:t>Steeds nieuwe uitdagingen formuleren. </a:t>
            </a:r>
          </a:p>
          <a:p>
            <a:pPr marL="171450" indent="-171450">
              <a:buFont typeface="Arial" charset="0"/>
              <a:buChar char="•"/>
            </a:pPr>
            <a:r>
              <a:rPr lang="nl-NL" dirty="0" smtClean="0"/>
              <a:t>Een topteam traint. Elke dag, het werk van vandaag is de training voor morgen!</a:t>
            </a:r>
          </a:p>
          <a:p>
            <a:pPr marL="171450" indent="-171450">
              <a:buFont typeface="Arial" charset="0"/>
              <a:buChar char="•"/>
            </a:pPr>
            <a:r>
              <a:rPr lang="nl-NL" dirty="0" smtClean="0"/>
              <a:t>Directeur in Groningen: Vaardigheidsmeter-uitslagen in team besproken, “kwaliteit van de lkr ligt bij ons bloot”. “Misschien niet veilig voor de lkr in het begin, maar wat betekent een in beslotenheid niet functionerende lkr voor de veiligheid van de kinderen?”</a:t>
            </a:r>
          </a:p>
          <a:p>
            <a:pPr marL="171450" indent="-171450">
              <a:buFont typeface="Arial" charset="0"/>
              <a:buChar char="•"/>
            </a:pPr>
            <a:r>
              <a:rPr lang="nl-NL" dirty="0" smtClean="0"/>
              <a:t>Resultaten klas in team besproken</a:t>
            </a:r>
          </a:p>
          <a:p>
            <a:pPr marL="171450" indent="-171450">
              <a:buFont typeface="Arial" charset="0"/>
              <a:buChar char="•"/>
            </a:pPr>
            <a:r>
              <a:rPr lang="nl-NL" dirty="0" smtClean="0"/>
              <a:t>Klassenbezoeken bij elkaar, ook op verzoek</a:t>
            </a:r>
          </a:p>
          <a:p>
            <a:pPr marL="171450" indent="-171450">
              <a:buFont typeface="Arial" charset="0"/>
              <a:buChar char="•"/>
            </a:pPr>
            <a:r>
              <a:rPr lang="nl-NL" dirty="0" smtClean="0"/>
              <a:t>Teamlid: “het gesprek gaat weer over onderwijs, ons vak!”</a:t>
            </a:r>
          </a:p>
          <a:p>
            <a:pPr marL="171450" indent="-171450">
              <a:buFont typeface="Arial" charset="0"/>
              <a:buChar char="•"/>
            </a:pPr>
            <a:r>
              <a:rPr lang="nl-NL" dirty="0" smtClean="0"/>
              <a:t>Directeur in Apeldoorn: Elk teamlid schrijft een ambitieplan dat we bespreken in het team. </a:t>
            </a:r>
          </a:p>
          <a:p>
            <a:pPr marL="171450" indent="-171450">
              <a:buFont typeface="Arial" charset="0"/>
              <a:buChar char="•"/>
            </a:pPr>
            <a:r>
              <a:rPr lang="nl-NL" dirty="0" smtClean="0"/>
              <a:t>“De resultaten van de trendanalyses bespreken we in het team. Onderwijs staat centraal, ook als het niet goed gaat!” Daar werd eerst wel gehuild, maar het verhaal moet gaan over je eigen vak en je eigen bekwaamheid.”, dir van school in achterstandswijk. </a:t>
            </a:r>
            <a:endParaRPr lang="nl-NL" dirty="0"/>
          </a:p>
        </p:txBody>
      </p:sp>
      <p:sp>
        <p:nvSpPr>
          <p:cNvPr id="4" name="Slide Number Placeholder 3"/>
          <p:cNvSpPr>
            <a:spLocks noGrp="1"/>
          </p:cNvSpPr>
          <p:nvPr>
            <p:ph type="sldNum" sz="quarter" idx="10"/>
          </p:nvPr>
        </p:nvSpPr>
        <p:spPr/>
        <p:txBody>
          <a:bodyPr/>
          <a:lstStyle/>
          <a:p>
            <a:fld id="{5A6B34AA-E72D-403E-9F82-084A2E87AA3F}" type="slidenum">
              <a:rPr lang="nl-NL" smtClean="0"/>
              <a:t>12</a:t>
            </a:fld>
            <a:endParaRPr lang="nl-NL"/>
          </a:p>
        </p:txBody>
      </p:sp>
    </p:spTree>
    <p:extLst>
      <p:ext uri="{BB962C8B-B14F-4D97-AF65-F5344CB8AC3E}">
        <p14:creationId xmlns:p14="http://schemas.microsoft.com/office/powerpoint/2010/main" val="197765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0D67C85-0461-4D34-B835-877E30C2D74E}" type="datetime1">
              <a:rPr lang="nl-NL" smtClean="0"/>
              <a:t>20-5-2016</a:t>
            </a:fld>
            <a:endParaRPr lang="nl-NL"/>
          </a:p>
        </p:txBody>
      </p:sp>
      <p:sp>
        <p:nvSpPr>
          <p:cNvPr id="19" name="Footer Placeholder 18"/>
          <p:cNvSpPr>
            <a:spLocks noGrp="1"/>
          </p:cNvSpPr>
          <p:nvPr>
            <p:ph type="ftr" sz="quarter" idx="11"/>
          </p:nvPr>
        </p:nvSpPr>
        <p:spPr/>
        <p:txBody>
          <a:bodyPr/>
          <a:lstStyle/>
          <a:p>
            <a:r>
              <a:rPr lang="nl-NL" smtClean="0"/>
              <a:t>NB!/LeiderschapinSchool/LucGreven</a:t>
            </a:r>
            <a:endParaRPr lang="nl-NL"/>
          </a:p>
        </p:txBody>
      </p:sp>
      <p:sp>
        <p:nvSpPr>
          <p:cNvPr id="27" name="Slide Number Placeholder 26"/>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D86C9C-A5FB-4068-B94E-B0E265FECBD9}" type="datetime1">
              <a:rPr lang="nl-NL" smtClean="0"/>
              <a:t>20-5-2016</a:t>
            </a:fld>
            <a:endParaRPr lang="nl-NL"/>
          </a:p>
        </p:txBody>
      </p:sp>
      <p:sp>
        <p:nvSpPr>
          <p:cNvPr id="5" name="Footer Placeholder 4"/>
          <p:cNvSpPr>
            <a:spLocks noGrp="1"/>
          </p:cNvSpPr>
          <p:nvPr>
            <p:ph type="ftr" sz="quarter" idx="11"/>
          </p:nvPr>
        </p:nvSpPr>
        <p:spPr/>
        <p:txBody>
          <a:bodyPr/>
          <a:lstStyle/>
          <a:p>
            <a:r>
              <a:rPr lang="nl-NL" smtClean="0"/>
              <a:t>NB!/LeiderschapinSchool/LucGreven</a:t>
            </a:r>
            <a:endParaRPr lang="nl-NL"/>
          </a:p>
        </p:txBody>
      </p:sp>
      <p:sp>
        <p:nvSpPr>
          <p:cNvPr id="6" name="Slide Number Placeholder 5"/>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5A1DBF-36CF-453E-B50E-4A47132564C8}" type="datetime1">
              <a:rPr lang="nl-NL" smtClean="0"/>
              <a:t>20-5-2016</a:t>
            </a:fld>
            <a:endParaRPr lang="nl-NL"/>
          </a:p>
        </p:txBody>
      </p:sp>
      <p:sp>
        <p:nvSpPr>
          <p:cNvPr id="5" name="Footer Placeholder 4"/>
          <p:cNvSpPr>
            <a:spLocks noGrp="1"/>
          </p:cNvSpPr>
          <p:nvPr>
            <p:ph type="ftr" sz="quarter" idx="11"/>
          </p:nvPr>
        </p:nvSpPr>
        <p:spPr/>
        <p:txBody>
          <a:bodyPr/>
          <a:lstStyle/>
          <a:p>
            <a:r>
              <a:rPr lang="nl-NL" smtClean="0"/>
              <a:t>NB!/LeiderschapinSchool/LucGreven</a:t>
            </a:r>
            <a:endParaRPr lang="nl-NL"/>
          </a:p>
        </p:txBody>
      </p:sp>
      <p:sp>
        <p:nvSpPr>
          <p:cNvPr id="6" name="Slide Number Placeholder 5"/>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B70D4-2CE0-40B6-B292-85FDD8314E45}" type="datetime1">
              <a:rPr lang="nl-NL" smtClean="0"/>
              <a:t>20-5-2016</a:t>
            </a:fld>
            <a:endParaRPr lang="nl-NL"/>
          </a:p>
        </p:txBody>
      </p:sp>
      <p:sp>
        <p:nvSpPr>
          <p:cNvPr id="5" name="Footer Placeholder 4"/>
          <p:cNvSpPr>
            <a:spLocks noGrp="1"/>
          </p:cNvSpPr>
          <p:nvPr>
            <p:ph type="ftr" sz="quarter" idx="11"/>
          </p:nvPr>
        </p:nvSpPr>
        <p:spPr/>
        <p:txBody>
          <a:bodyPr/>
          <a:lstStyle/>
          <a:p>
            <a:r>
              <a:rPr lang="nl-NL" smtClean="0"/>
              <a:t>NB!/LeiderschapinSchool/LucGreven</a:t>
            </a:r>
            <a:endParaRPr lang="nl-NL"/>
          </a:p>
        </p:txBody>
      </p:sp>
      <p:sp>
        <p:nvSpPr>
          <p:cNvPr id="6" name="Slide Number Placeholder 5"/>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2671BD-ED64-4C2D-8ED7-C18645B3BC2B}" type="datetime1">
              <a:rPr lang="nl-NL" smtClean="0"/>
              <a:t>20-5-2016</a:t>
            </a:fld>
            <a:endParaRPr lang="nl-NL"/>
          </a:p>
        </p:txBody>
      </p:sp>
      <p:sp>
        <p:nvSpPr>
          <p:cNvPr id="5" name="Footer Placeholder 4"/>
          <p:cNvSpPr>
            <a:spLocks noGrp="1"/>
          </p:cNvSpPr>
          <p:nvPr>
            <p:ph type="ftr" sz="quarter" idx="11"/>
          </p:nvPr>
        </p:nvSpPr>
        <p:spPr/>
        <p:txBody>
          <a:bodyPr/>
          <a:lstStyle/>
          <a:p>
            <a:r>
              <a:rPr lang="nl-NL" smtClean="0"/>
              <a:t>NB!/LeiderschapinSchool/LucGreven</a:t>
            </a:r>
            <a:endParaRPr lang="nl-NL"/>
          </a:p>
        </p:txBody>
      </p:sp>
      <p:sp>
        <p:nvSpPr>
          <p:cNvPr id="6" name="Slide Number Placeholder 5"/>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3C39BA-330A-4E00-9C31-8D63A064B20E}" type="datetime1">
              <a:rPr lang="nl-NL" smtClean="0"/>
              <a:t>20-5-2016</a:t>
            </a:fld>
            <a:endParaRPr lang="nl-NL"/>
          </a:p>
        </p:txBody>
      </p:sp>
      <p:sp>
        <p:nvSpPr>
          <p:cNvPr id="6" name="Footer Placeholder 5"/>
          <p:cNvSpPr>
            <a:spLocks noGrp="1"/>
          </p:cNvSpPr>
          <p:nvPr>
            <p:ph type="ftr" sz="quarter" idx="11"/>
          </p:nvPr>
        </p:nvSpPr>
        <p:spPr/>
        <p:txBody>
          <a:bodyPr/>
          <a:lstStyle/>
          <a:p>
            <a:r>
              <a:rPr lang="nl-NL" smtClean="0"/>
              <a:t>NB!/LeiderschapinSchool/LucGreven</a:t>
            </a:r>
            <a:endParaRPr lang="nl-NL"/>
          </a:p>
        </p:txBody>
      </p:sp>
      <p:sp>
        <p:nvSpPr>
          <p:cNvPr id="7" name="Slide Number Placeholder 6"/>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3FCAEB-ADE8-4110-9C4A-6995EED76A92}" type="datetime1">
              <a:rPr lang="nl-NL" smtClean="0"/>
              <a:t>20-5-2016</a:t>
            </a:fld>
            <a:endParaRPr lang="nl-NL"/>
          </a:p>
        </p:txBody>
      </p:sp>
      <p:sp>
        <p:nvSpPr>
          <p:cNvPr id="8" name="Footer Placeholder 7"/>
          <p:cNvSpPr>
            <a:spLocks noGrp="1"/>
          </p:cNvSpPr>
          <p:nvPr>
            <p:ph type="ftr" sz="quarter" idx="11"/>
          </p:nvPr>
        </p:nvSpPr>
        <p:spPr/>
        <p:txBody>
          <a:bodyPr/>
          <a:lstStyle/>
          <a:p>
            <a:r>
              <a:rPr lang="nl-NL" smtClean="0"/>
              <a:t>NB!/LeiderschapinSchool/LucGreven</a:t>
            </a:r>
            <a:endParaRPr lang="nl-NL"/>
          </a:p>
        </p:txBody>
      </p:sp>
      <p:sp>
        <p:nvSpPr>
          <p:cNvPr id="9" name="Slide Number Placeholder 8"/>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55594B-6C01-4734-ACF5-66851F3E0587}" type="datetime1">
              <a:rPr lang="nl-NL" smtClean="0"/>
              <a:t>20-5-2016</a:t>
            </a:fld>
            <a:endParaRPr lang="nl-NL"/>
          </a:p>
        </p:txBody>
      </p:sp>
      <p:sp>
        <p:nvSpPr>
          <p:cNvPr id="4" name="Footer Placeholder 3"/>
          <p:cNvSpPr>
            <a:spLocks noGrp="1"/>
          </p:cNvSpPr>
          <p:nvPr>
            <p:ph type="ftr" sz="quarter" idx="11"/>
          </p:nvPr>
        </p:nvSpPr>
        <p:spPr/>
        <p:txBody>
          <a:bodyPr/>
          <a:lstStyle/>
          <a:p>
            <a:r>
              <a:rPr lang="nl-NL" smtClean="0"/>
              <a:t>NB!/LeiderschapinSchool/LucGreven</a:t>
            </a:r>
            <a:endParaRPr lang="nl-NL"/>
          </a:p>
        </p:txBody>
      </p:sp>
      <p:sp>
        <p:nvSpPr>
          <p:cNvPr id="5" name="Slide Number Placeholder 4"/>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34341-6528-4029-BDC6-699B5317DDC5}" type="datetime1">
              <a:rPr lang="nl-NL" smtClean="0"/>
              <a:t>20-5-2016</a:t>
            </a:fld>
            <a:endParaRPr lang="nl-NL"/>
          </a:p>
        </p:txBody>
      </p:sp>
      <p:sp>
        <p:nvSpPr>
          <p:cNvPr id="3" name="Footer Placeholder 2"/>
          <p:cNvSpPr>
            <a:spLocks noGrp="1"/>
          </p:cNvSpPr>
          <p:nvPr>
            <p:ph type="ftr" sz="quarter" idx="11"/>
          </p:nvPr>
        </p:nvSpPr>
        <p:spPr/>
        <p:txBody>
          <a:bodyPr/>
          <a:lstStyle/>
          <a:p>
            <a:r>
              <a:rPr lang="nl-NL" smtClean="0"/>
              <a:t>NB!/LeiderschapinSchool/LucGreven</a:t>
            </a:r>
            <a:endParaRPr lang="nl-NL"/>
          </a:p>
        </p:txBody>
      </p:sp>
      <p:sp>
        <p:nvSpPr>
          <p:cNvPr id="4" name="Slide Number Placeholder 3"/>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21BFF1-BD95-4249-9D53-86227A4EEDB3}" type="datetime1">
              <a:rPr lang="nl-NL" smtClean="0"/>
              <a:t>20-5-2016</a:t>
            </a:fld>
            <a:endParaRPr lang="nl-NL"/>
          </a:p>
        </p:txBody>
      </p:sp>
      <p:sp>
        <p:nvSpPr>
          <p:cNvPr id="6" name="Footer Placeholder 5"/>
          <p:cNvSpPr>
            <a:spLocks noGrp="1"/>
          </p:cNvSpPr>
          <p:nvPr>
            <p:ph type="ftr" sz="quarter" idx="11"/>
          </p:nvPr>
        </p:nvSpPr>
        <p:spPr/>
        <p:txBody>
          <a:bodyPr/>
          <a:lstStyle/>
          <a:p>
            <a:r>
              <a:rPr lang="nl-NL" smtClean="0"/>
              <a:t>NB!/LeiderschapinSchool/LucGreven</a:t>
            </a:r>
            <a:endParaRPr lang="nl-NL"/>
          </a:p>
        </p:txBody>
      </p:sp>
      <p:sp>
        <p:nvSpPr>
          <p:cNvPr id="7" name="Slide Number Placeholder 6"/>
          <p:cNvSpPr>
            <a:spLocks noGrp="1"/>
          </p:cNvSpPr>
          <p:nvPr>
            <p:ph type="sldNum" sz="quarter" idx="12"/>
          </p:nvPr>
        </p:nvSpPr>
        <p:spPr/>
        <p:txBody>
          <a:bodyPr/>
          <a:lstStyle/>
          <a:p>
            <a:fld id="{FF9D8320-0080-49F2-BF8F-EC9569D6B616}"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6D65F5-1BDC-471B-BCA5-000E167CB5F6}" type="datetime1">
              <a:rPr lang="nl-NL" smtClean="0"/>
              <a:t>20-5-2016</a:t>
            </a:fld>
            <a:endParaRPr lang="nl-NL"/>
          </a:p>
        </p:txBody>
      </p:sp>
      <p:sp>
        <p:nvSpPr>
          <p:cNvPr id="6" name="Footer Placeholder 5"/>
          <p:cNvSpPr>
            <a:spLocks noGrp="1"/>
          </p:cNvSpPr>
          <p:nvPr>
            <p:ph type="ftr" sz="quarter" idx="11"/>
          </p:nvPr>
        </p:nvSpPr>
        <p:spPr/>
        <p:txBody>
          <a:bodyPr/>
          <a:lstStyle/>
          <a:p>
            <a:r>
              <a:rPr lang="nl-NL" smtClean="0"/>
              <a:t>NB!/LeiderschapinSchool/LucGreven</a:t>
            </a:r>
            <a:endParaRPr lang="nl-NL"/>
          </a:p>
        </p:txBody>
      </p:sp>
      <p:sp>
        <p:nvSpPr>
          <p:cNvPr id="7" name="Slide Number Placeholder 6"/>
          <p:cNvSpPr>
            <a:spLocks noGrp="1"/>
          </p:cNvSpPr>
          <p:nvPr>
            <p:ph type="sldNum" sz="quarter" idx="12"/>
          </p:nvPr>
        </p:nvSpPr>
        <p:spPr>
          <a:xfrm>
            <a:off x="8077200" y="6356350"/>
            <a:ext cx="609600" cy="365125"/>
          </a:xfrm>
        </p:spPr>
        <p:txBody>
          <a:bodyPr/>
          <a:lstStyle/>
          <a:p>
            <a:fld id="{FF9D8320-0080-49F2-BF8F-EC9569D6B616}" type="slidenum">
              <a:rPr lang="nl-NL" smtClean="0"/>
              <a:t>‹#›</a:t>
            </a:fld>
            <a:endParaRPr lang="nl-N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12F361-5690-4F4D-B0A3-02E78768E4AC}" type="datetime1">
              <a:rPr lang="nl-NL" smtClean="0"/>
              <a:t>20-5-2016</a:t>
            </a:fld>
            <a:endParaRPr lang="nl-N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nl-NL" smtClean="0"/>
              <a:t>NB!/LeiderschapinSchool/LucGreven</a:t>
            </a:r>
            <a:endParaRPr lang="nl-N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9D8320-0080-49F2-BF8F-EC9569D6B616}" type="slidenum">
              <a:rPr lang="nl-NL" smtClean="0"/>
              <a:t>‹#›</a:t>
            </a:fld>
            <a:endParaRPr lang="nl-N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greven@kpnplanet.n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08112"/>
          </a:xfrm>
        </p:spPr>
        <p:txBody>
          <a:bodyPr>
            <a:normAutofit fontScale="90000"/>
          </a:bodyPr>
          <a:lstStyle/>
          <a:p>
            <a:r>
              <a:rPr lang="nl-NL" dirty="0" smtClean="0"/>
              <a:t>  Excellent leiderschap in Haarlem</a:t>
            </a:r>
            <a:endParaRPr lang="nl-NL"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7396" y="2060848"/>
            <a:ext cx="3138207" cy="424847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49850" y="2023269"/>
            <a:ext cx="3035300" cy="4229100"/>
          </a:xfrm>
        </p:spPr>
      </p:pic>
      <p:sp>
        <p:nvSpPr>
          <p:cNvPr id="5" name="Footer Placeholder 4"/>
          <p:cNvSpPr>
            <a:spLocks noGrp="1"/>
          </p:cNvSpPr>
          <p:nvPr>
            <p:ph type="ftr" sz="quarter" idx="11"/>
          </p:nvPr>
        </p:nvSpPr>
        <p:spPr/>
        <p:txBody>
          <a:bodyPr/>
          <a:lstStyle/>
          <a:p>
            <a:r>
              <a:rPr lang="nl-NL" dirty="0"/>
              <a:t> </a:t>
            </a:r>
            <a:r>
              <a:rPr lang="nl-NL" dirty="0" smtClean="0"/>
              <a:t>                  LeiderschapinSchool/LucGreven</a:t>
            </a:r>
            <a:endParaRPr lang="nl-NL" dirty="0"/>
          </a:p>
        </p:txBody>
      </p:sp>
    </p:spTree>
    <p:extLst>
      <p:ext uri="{BB962C8B-B14F-4D97-AF65-F5344CB8AC3E}">
        <p14:creationId xmlns:p14="http://schemas.microsoft.com/office/powerpoint/2010/main" val="156294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r>
              <a:rPr lang="nl-NL" dirty="0" smtClean="0"/>
              <a:t>		     4.Vitale visie </a:t>
            </a:r>
            <a:endParaRPr lang="nl-NL" dirty="0"/>
          </a:p>
        </p:txBody>
      </p:sp>
      <p:sp>
        <p:nvSpPr>
          <p:cNvPr id="3" name="Footer Placeholder 2"/>
          <p:cNvSpPr>
            <a:spLocks noGrp="1"/>
          </p:cNvSpPr>
          <p:nvPr>
            <p:ph type="ftr" sz="quarter" idx="11"/>
          </p:nvPr>
        </p:nvSpPr>
        <p:spPr/>
        <p:txBody>
          <a:bodyPr/>
          <a:lstStyle/>
          <a:p>
            <a:r>
              <a:rPr lang="nl-NL" dirty="0"/>
              <a:t> </a:t>
            </a:r>
            <a:r>
              <a:rPr lang="nl-NL" dirty="0" smtClean="0"/>
              <a:t>        LeiderschapinSchool/LucGreven</a:t>
            </a:r>
            <a:endParaRPr lang="nl-NL"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0453" y="1935163"/>
            <a:ext cx="5363093" cy="4389437"/>
          </a:xfrm>
        </p:spPr>
      </p:pic>
    </p:spTree>
    <p:extLst>
      <p:ext uri="{BB962C8B-B14F-4D97-AF65-F5344CB8AC3E}">
        <p14:creationId xmlns:p14="http://schemas.microsoft.com/office/powerpoint/2010/main" val="49448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67000" y="6525344"/>
            <a:ext cx="3352800" cy="196131"/>
          </a:xfrm>
        </p:spPr>
        <p:txBody>
          <a:bodyPr/>
          <a:lstStyle/>
          <a:p>
            <a:endParaRPr lang="nl-NL" dirty="0"/>
          </a:p>
        </p:txBody>
      </p:sp>
      <p:sp>
        <p:nvSpPr>
          <p:cNvPr id="2" name="Title 1"/>
          <p:cNvSpPr>
            <a:spLocks noGrp="1"/>
          </p:cNvSpPr>
          <p:nvPr>
            <p:ph type="title" idx="4294967295"/>
          </p:nvPr>
        </p:nvSpPr>
        <p:spPr>
          <a:xfrm>
            <a:off x="0" y="704850"/>
            <a:ext cx="8229600" cy="852488"/>
          </a:xfrm>
        </p:spPr>
        <p:txBody>
          <a:bodyPr/>
          <a:lstStyle/>
          <a:p>
            <a:r>
              <a:rPr lang="nl-NL" dirty="0" smtClean="0"/>
              <a:t> </a:t>
            </a:r>
            <a:endParaRPr lang="nl-NL" dirty="0"/>
          </a:p>
        </p:txBody>
      </p:sp>
      <p:sp>
        <p:nvSpPr>
          <p:cNvPr id="3" name="Content Placeholder 2"/>
          <p:cNvSpPr>
            <a:spLocks noGrp="1"/>
          </p:cNvSpPr>
          <p:nvPr>
            <p:ph idx="4294967295"/>
          </p:nvPr>
        </p:nvSpPr>
        <p:spPr>
          <a:xfrm>
            <a:off x="0" y="1935163"/>
            <a:ext cx="8229600" cy="4389437"/>
          </a:xfrm>
        </p:spPr>
        <p:txBody>
          <a:bodyPr>
            <a:normAutofit lnSpcReduction="10000"/>
          </a:bodyPr>
          <a:lstStyle/>
          <a:p>
            <a:pPr marL="0" indent="0" algn="ctr">
              <a:buNone/>
            </a:pPr>
            <a:endParaRPr lang="nl-NL" dirty="0" smtClean="0"/>
          </a:p>
          <a:p>
            <a:pPr marL="0" indent="0" algn="ctr">
              <a:buNone/>
            </a:pPr>
            <a:endParaRPr lang="nl-NL" dirty="0" smtClean="0"/>
          </a:p>
          <a:p>
            <a:pPr marL="0" indent="0" algn="ctr">
              <a:buNone/>
            </a:pPr>
            <a:r>
              <a:rPr lang="nl-NL" dirty="0" smtClean="0">
                <a:solidFill>
                  <a:schemeClr val="accent5">
                    <a:lumMod val="40000"/>
                    <a:lumOff val="60000"/>
                  </a:schemeClr>
                </a:solidFill>
              </a:rPr>
              <a:t>de buurjongen en de samenleving…</a:t>
            </a:r>
          </a:p>
          <a:p>
            <a:pPr marL="0" indent="0" algn="ctr">
              <a:buNone/>
            </a:pPr>
            <a:r>
              <a:rPr lang="nl-NL" dirty="0">
                <a:solidFill>
                  <a:schemeClr val="accent5">
                    <a:lumMod val="40000"/>
                    <a:lumOff val="60000"/>
                  </a:schemeClr>
                </a:solidFill>
              </a:rPr>
              <a:t>v</a:t>
            </a:r>
            <a:r>
              <a:rPr lang="nl-NL" dirty="0" smtClean="0">
                <a:solidFill>
                  <a:schemeClr val="accent5">
                    <a:lumMod val="40000"/>
                    <a:lumOff val="60000"/>
                  </a:schemeClr>
                </a:solidFill>
              </a:rPr>
              <a:t>isie kust…wakker</a:t>
            </a:r>
          </a:p>
          <a:p>
            <a:pPr marL="0" indent="0" algn="ctr">
              <a:buNone/>
            </a:pPr>
            <a:r>
              <a:rPr lang="nl-NL" dirty="0">
                <a:solidFill>
                  <a:schemeClr val="accent6">
                    <a:lumMod val="60000"/>
                    <a:lumOff val="40000"/>
                  </a:schemeClr>
                </a:solidFill>
                <a:latin typeface="Arial Narrow" panose="020B0606020202030204" pitchFamily="34" charset="0"/>
              </a:rPr>
              <a:t>w</a:t>
            </a:r>
            <a:r>
              <a:rPr lang="nl-NL" dirty="0" smtClean="0">
                <a:solidFill>
                  <a:schemeClr val="accent6">
                    <a:lumMod val="60000"/>
                    <a:lumOff val="40000"/>
                  </a:schemeClr>
                </a:solidFill>
                <a:latin typeface="Arial Narrow" panose="020B0606020202030204" pitchFamily="34" charset="0"/>
              </a:rPr>
              <a:t>aar geen visie is, regeert…</a:t>
            </a:r>
          </a:p>
          <a:p>
            <a:pPr marL="0" indent="0" algn="ctr">
              <a:buNone/>
            </a:pPr>
            <a:r>
              <a:rPr lang="nl-NL" dirty="0" smtClean="0">
                <a:solidFill>
                  <a:schemeClr val="accent6">
                    <a:lumMod val="60000"/>
                    <a:lumOff val="40000"/>
                  </a:schemeClr>
                </a:solidFill>
                <a:latin typeface="Arial Narrow" panose="020B0606020202030204" pitchFamily="34" charset="0"/>
              </a:rPr>
              <a:t>“even opzoeken…”, kind centraal, alle talenten</a:t>
            </a:r>
          </a:p>
          <a:p>
            <a:pPr marL="0" indent="0" algn="ctr">
              <a:buNone/>
            </a:pPr>
            <a:r>
              <a:rPr lang="nl-NL" dirty="0">
                <a:solidFill>
                  <a:schemeClr val="accent5">
                    <a:lumMod val="60000"/>
                    <a:lumOff val="40000"/>
                  </a:schemeClr>
                </a:solidFill>
                <a:latin typeface="Segoe UI Black" panose="020B0A02040204020203" pitchFamily="34" charset="0"/>
                <a:ea typeface="Segoe UI Black" panose="020B0A02040204020203" pitchFamily="34" charset="0"/>
                <a:cs typeface="Segoe UI Black" panose="020B0A02040204020203" pitchFamily="34" charset="0"/>
              </a:rPr>
              <a:t>c</a:t>
            </a:r>
            <a:r>
              <a:rPr lang="nl-NL" dirty="0" smtClean="0">
                <a:solidFill>
                  <a:schemeClr val="accent5">
                    <a:lumMod val="60000"/>
                    <a:lumOff val="40000"/>
                  </a:schemeClr>
                </a:solidFill>
                <a:latin typeface="Segoe UI Black" panose="020B0A02040204020203" pitchFamily="34" charset="0"/>
                <a:ea typeface="Segoe UI Black" panose="020B0A02040204020203" pitchFamily="34" charset="0"/>
                <a:cs typeface="Segoe UI Black" panose="020B0A02040204020203" pitchFamily="34" charset="0"/>
              </a:rPr>
              <a:t>ollectieve ambitie</a:t>
            </a:r>
          </a:p>
          <a:p>
            <a:pPr marL="0" indent="0" algn="ctr">
              <a:buNone/>
            </a:pPr>
            <a:r>
              <a:rPr lang="nl-NL" dirty="0" smtClean="0">
                <a:solidFill>
                  <a:srgbClr val="92D050"/>
                </a:solidFill>
                <a:latin typeface="Script MT Bold" panose="03040602040607080904" pitchFamily="66" charset="0"/>
              </a:rPr>
              <a:t>“wij zijn een schoolgemeenschap”</a:t>
            </a:r>
          </a:p>
          <a:p>
            <a:pPr marL="0" indent="0" algn="ctr">
              <a:buNone/>
            </a:pPr>
            <a:r>
              <a:rPr lang="nl-NL" dirty="0" smtClean="0">
                <a:solidFill>
                  <a:srgbClr val="92D050"/>
                </a:solidFill>
                <a:latin typeface="Script MT Bold" panose="03040602040607080904" pitchFamily="66" charset="0"/>
              </a:rPr>
              <a:t>“alle ballen op taal…”</a:t>
            </a:r>
          </a:p>
          <a:p>
            <a:pPr marL="0" indent="0" algn="ctr">
              <a:buNone/>
            </a:pPr>
            <a:r>
              <a:rPr lang="nl-NL" dirty="0">
                <a:solidFill>
                  <a:schemeClr val="accent6"/>
                </a:solidFill>
                <a:latin typeface="Bauhaus 93" panose="04030905020B02020C02" pitchFamily="82" charset="0"/>
              </a:rPr>
              <a:t>v</a:t>
            </a:r>
            <a:r>
              <a:rPr lang="nl-NL" dirty="0" smtClean="0">
                <a:solidFill>
                  <a:schemeClr val="accent6"/>
                </a:solidFill>
                <a:latin typeface="Bauhaus 93" panose="04030905020B02020C02" pitchFamily="82" charset="0"/>
              </a:rPr>
              <a:t>erbindt en selecteert</a:t>
            </a:r>
            <a:endParaRPr lang="nl-NL" dirty="0">
              <a:solidFill>
                <a:schemeClr val="accent6"/>
              </a:solidFill>
              <a:latin typeface="Bauhaus 93" panose="04030905020B02020C02"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6632"/>
            <a:ext cx="5400600" cy="2513299"/>
          </a:xfrm>
          <a:prstGeom prst="rect">
            <a:avLst/>
          </a:prstGeom>
        </p:spPr>
      </p:pic>
    </p:spTree>
    <p:extLst>
      <p:ext uri="{BB962C8B-B14F-4D97-AF65-F5344CB8AC3E}">
        <p14:creationId xmlns:p14="http://schemas.microsoft.com/office/powerpoint/2010/main" val="164090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52128"/>
          </a:xfrm>
        </p:spPr>
        <p:txBody>
          <a:bodyPr/>
          <a:lstStyle/>
          <a:p>
            <a:r>
              <a:rPr lang="nl-NL" dirty="0"/>
              <a:t> </a:t>
            </a:r>
            <a:r>
              <a:rPr lang="nl-NL" dirty="0" smtClean="0"/>
              <a:t>   5.Werken aan een topteam</a:t>
            </a:r>
            <a:endParaRPr lang="nl-NL" dirty="0"/>
          </a:p>
        </p:txBody>
      </p:sp>
      <p:sp>
        <p:nvSpPr>
          <p:cNvPr id="4" name="Footer Placeholder 3"/>
          <p:cNvSpPr>
            <a:spLocks noGrp="1"/>
          </p:cNvSpPr>
          <p:nvPr>
            <p:ph type="ftr" sz="quarter" idx="11"/>
          </p:nvPr>
        </p:nvSpPr>
        <p:spPr/>
        <p:txBody>
          <a:bodyPr/>
          <a:lstStyle/>
          <a:p>
            <a:r>
              <a:rPr lang="nl-NL" dirty="0"/>
              <a:t> </a:t>
            </a:r>
            <a:r>
              <a:rPr lang="nl-NL" dirty="0" smtClean="0"/>
              <a:t>                    LeiderschapinSchool/LucGreven</a:t>
            </a:r>
            <a:endParaRPr lang="nl-NL"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855083"/>
            <a:ext cx="4038600" cy="2565472"/>
          </a:xfrm>
        </p:spPr>
      </p:pic>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11560" y="2852936"/>
            <a:ext cx="3740674" cy="2520279"/>
          </a:xfrm>
        </p:spPr>
      </p:pic>
    </p:spTree>
    <p:extLst>
      <p:ext uri="{BB962C8B-B14F-4D97-AF65-F5344CB8AC3E}">
        <p14:creationId xmlns:p14="http://schemas.microsoft.com/office/powerpoint/2010/main" val="1772636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987558"/>
            <a:ext cx="3250704" cy="1836046"/>
          </a:xfrm>
          <a:prstGeom prst="rect">
            <a:avLst/>
          </a:prstGeom>
        </p:spPr>
      </p:pic>
      <p:sp>
        <p:nvSpPr>
          <p:cNvPr id="6" name="Title 5"/>
          <p:cNvSpPr>
            <a:spLocks noGrp="1"/>
          </p:cNvSpPr>
          <p:nvPr>
            <p:ph type="title"/>
          </p:nvPr>
        </p:nvSpPr>
        <p:spPr>
          <a:xfrm>
            <a:off x="457200" y="116632"/>
            <a:ext cx="8229600" cy="1080120"/>
          </a:xfrm>
        </p:spPr>
        <p:txBody>
          <a:bodyPr/>
          <a:lstStyle/>
          <a:p>
            <a:r>
              <a:rPr lang="nl-NL" dirty="0" smtClean="0"/>
              <a:t>   FC Barcelona      schoolteam </a:t>
            </a:r>
            <a:endParaRPr lang="nl-NL" dirty="0"/>
          </a:p>
        </p:txBody>
      </p:sp>
      <p:sp>
        <p:nvSpPr>
          <p:cNvPr id="7" name="Content Placeholder 6"/>
          <p:cNvSpPr>
            <a:spLocks noGrp="1"/>
          </p:cNvSpPr>
          <p:nvPr>
            <p:ph idx="1"/>
          </p:nvPr>
        </p:nvSpPr>
        <p:spPr>
          <a:xfrm>
            <a:off x="467544" y="1196752"/>
            <a:ext cx="8229600" cy="5109200"/>
          </a:xfrm>
        </p:spPr>
        <p:txBody>
          <a:bodyPr/>
          <a:lstStyle/>
          <a:p>
            <a:pPr marL="0" indent="0" algn="ctr">
              <a:buNone/>
            </a:pPr>
            <a:r>
              <a:rPr lang="nl-NL" dirty="0">
                <a:solidFill>
                  <a:srgbClr val="FFFF00"/>
                </a:solidFill>
              </a:rPr>
              <a:t>f</a:t>
            </a:r>
            <a:r>
              <a:rPr lang="nl-NL" dirty="0" smtClean="0">
                <a:solidFill>
                  <a:srgbClr val="FFFF00"/>
                </a:solidFill>
              </a:rPr>
              <a:t>eedback van Suarez</a:t>
            </a:r>
          </a:p>
          <a:p>
            <a:pPr marL="0" indent="0" algn="ctr">
              <a:buNone/>
            </a:pPr>
            <a:r>
              <a:rPr lang="nl-NL" dirty="0" smtClean="0">
                <a:solidFill>
                  <a:srgbClr val="FFFF00"/>
                </a:solidFill>
              </a:rPr>
              <a:t>Juf Jansen, 40 jaar…</a:t>
            </a:r>
          </a:p>
          <a:p>
            <a:pPr marL="0" indent="0" algn="ctr">
              <a:buNone/>
            </a:pPr>
            <a:r>
              <a:rPr lang="nl-NL" dirty="0">
                <a:solidFill>
                  <a:srgbClr val="FFC000"/>
                </a:solidFill>
                <a:latin typeface="Copperplate Gothic Bold" panose="020E0705020206020404" pitchFamily="34" charset="0"/>
              </a:rPr>
              <a:t>e</a:t>
            </a:r>
            <a:r>
              <a:rPr lang="nl-NL" dirty="0" smtClean="0">
                <a:solidFill>
                  <a:srgbClr val="FFC000"/>
                </a:solidFill>
                <a:latin typeface="Copperplate Gothic Bold" panose="020E0705020206020404" pitchFamily="34" charset="0"/>
              </a:rPr>
              <a:t>en topteam traint</a:t>
            </a:r>
          </a:p>
          <a:p>
            <a:pPr marL="0" indent="0" algn="ctr">
              <a:buNone/>
            </a:pPr>
            <a:r>
              <a:rPr lang="nl-NL" dirty="0">
                <a:solidFill>
                  <a:srgbClr val="FFC000"/>
                </a:solidFill>
                <a:latin typeface="Copperplate Gothic Bold" panose="020E0705020206020404" pitchFamily="34" charset="0"/>
              </a:rPr>
              <a:t>c</a:t>
            </a:r>
            <a:r>
              <a:rPr lang="nl-NL" dirty="0" smtClean="0">
                <a:solidFill>
                  <a:srgbClr val="FFC000"/>
                </a:solidFill>
                <a:latin typeface="Copperplate Gothic Bold" panose="020E0705020206020404" pitchFamily="34" charset="0"/>
              </a:rPr>
              <a:t>ursusplan als professionalisering…</a:t>
            </a:r>
          </a:p>
          <a:p>
            <a:pPr marL="0" indent="0" algn="ctr">
              <a:buNone/>
            </a:pPr>
            <a:r>
              <a:rPr lang="nl-NL" dirty="0">
                <a:solidFill>
                  <a:srgbClr val="92D050"/>
                </a:solidFill>
                <a:latin typeface="Broadway" panose="04040905080B02020502" pitchFamily="82" charset="0"/>
              </a:rPr>
              <a:t>e</a:t>
            </a:r>
            <a:r>
              <a:rPr lang="nl-NL" dirty="0" smtClean="0">
                <a:solidFill>
                  <a:srgbClr val="92D050"/>
                </a:solidFill>
                <a:latin typeface="Broadway" panose="04040905080B02020502" pitchFamily="82" charset="0"/>
              </a:rPr>
              <a:t>xcellente schoolleider geven de touwtjes…</a:t>
            </a:r>
          </a:p>
          <a:p>
            <a:pPr marL="0" indent="0" algn="ctr">
              <a:buNone/>
            </a:pPr>
            <a:r>
              <a:rPr lang="nl-NL" dirty="0">
                <a:solidFill>
                  <a:schemeClr val="bg2">
                    <a:lumMod val="40000"/>
                    <a:lumOff val="60000"/>
                  </a:schemeClr>
                </a:solidFill>
                <a:latin typeface="Bauhaus 93" panose="04030905020B02020C02" pitchFamily="82" charset="0"/>
              </a:rPr>
              <a:t>t</a:t>
            </a:r>
            <a:r>
              <a:rPr lang="nl-NL" dirty="0" smtClean="0">
                <a:solidFill>
                  <a:schemeClr val="bg2">
                    <a:lumMod val="40000"/>
                    <a:lumOff val="60000"/>
                  </a:schemeClr>
                </a:solidFill>
                <a:latin typeface="Bauhaus 93" panose="04030905020B02020C02" pitchFamily="82" charset="0"/>
              </a:rPr>
              <a:t>opteams hebben topcoach</a:t>
            </a:r>
          </a:p>
          <a:p>
            <a:pPr marL="0" indent="0" algn="ctr">
              <a:buNone/>
            </a:pPr>
            <a:r>
              <a:rPr lang="nl-NL" dirty="0">
                <a:solidFill>
                  <a:schemeClr val="bg2">
                    <a:lumMod val="40000"/>
                    <a:lumOff val="60000"/>
                  </a:schemeClr>
                </a:solidFill>
                <a:latin typeface="Bauhaus 93" panose="04030905020B02020C02" pitchFamily="82" charset="0"/>
              </a:rPr>
              <a:t>m</a:t>
            </a:r>
            <a:r>
              <a:rPr lang="nl-NL" dirty="0" smtClean="0">
                <a:solidFill>
                  <a:schemeClr val="bg2">
                    <a:lumMod val="40000"/>
                    <a:lumOff val="60000"/>
                  </a:schemeClr>
                </a:solidFill>
                <a:latin typeface="Bauhaus 93" panose="04030905020B02020C02" pitchFamily="82" charset="0"/>
              </a:rPr>
              <a:t>eewerkend voorman/non-dir. participatie in…</a:t>
            </a:r>
          </a:p>
          <a:p>
            <a:pPr marL="0" indent="0" algn="ctr">
              <a:buNone/>
            </a:pPr>
            <a:r>
              <a:rPr lang="nl-NL" dirty="0">
                <a:solidFill>
                  <a:srgbClr val="FFFF00"/>
                </a:solidFill>
                <a:latin typeface="Bodoni MT Black" panose="02070A03080606020203" pitchFamily="18" charset="0"/>
              </a:rPr>
              <a:t>e</a:t>
            </a:r>
            <a:r>
              <a:rPr lang="nl-NL" dirty="0" smtClean="0">
                <a:solidFill>
                  <a:srgbClr val="FFFF00"/>
                </a:solidFill>
                <a:latin typeface="Bodoni MT Black" panose="02070A03080606020203" pitchFamily="18" charset="0"/>
              </a:rPr>
              <a:t>lkaar aanspreken</a:t>
            </a:r>
            <a:endParaRPr lang="nl-NL" dirty="0">
              <a:solidFill>
                <a:srgbClr val="FFFF00"/>
              </a:solidFill>
              <a:latin typeface="Bodoni MT Black" panose="02070A03080606020203" pitchFamily="18" charset="0"/>
            </a:endParaRPr>
          </a:p>
        </p:txBody>
      </p:sp>
      <p:sp>
        <p:nvSpPr>
          <p:cNvPr id="5" name="Footer Placeholder 4"/>
          <p:cNvSpPr>
            <a:spLocks noGrp="1"/>
          </p:cNvSpPr>
          <p:nvPr>
            <p:ph type="ftr" sz="quarter" idx="11"/>
          </p:nvPr>
        </p:nvSpPr>
        <p:spPr/>
        <p:txBody>
          <a:bodyPr/>
          <a:lstStyle/>
          <a:p>
            <a:r>
              <a:rPr lang="nl-NL" dirty="0"/>
              <a:t> </a:t>
            </a:r>
            <a:r>
              <a:rPr lang="nl-NL" dirty="0" smtClean="0"/>
              <a:t>   </a:t>
            </a:r>
            <a:endParaRPr lang="nl-NL" dirty="0"/>
          </a:p>
        </p:txBody>
      </p:sp>
      <p:sp>
        <p:nvSpPr>
          <p:cNvPr id="8" name="Not Equal 7"/>
          <p:cNvSpPr/>
          <p:nvPr/>
        </p:nvSpPr>
        <p:spPr>
          <a:xfrm>
            <a:off x="4186808" y="404664"/>
            <a:ext cx="914400" cy="914400"/>
          </a:xfrm>
          <a:prstGeom prst="mathNotEqual">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4915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nl-NL" dirty="0" smtClean="0"/>
              <a:t>		  6.Ruimte geven</a:t>
            </a:r>
            <a:endParaRPr lang="nl-NL"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5962" y="2191544"/>
            <a:ext cx="5172075" cy="3876675"/>
          </a:xfrm>
        </p:spPr>
      </p:pic>
      <p:sp>
        <p:nvSpPr>
          <p:cNvPr id="4" name="Footer Placeholder 3"/>
          <p:cNvSpPr>
            <a:spLocks noGrp="1"/>
          </p:cNvSpPr>
          <p:nvPr>
            <p:ph type="ftr" sz="quarter" idx="11"/>
          </p:nvPr>
        </p:nvSpPr>
        <p:spPr/>
        <p:txBody>
          <a:bodyPr/>
          <a:lstStyle/>
          <a:p>
            <a:r>
              <a:rPr lang="nl-NL" dirty="0"/>
              <a:t> </a:t>
            </a:r>
            <a:r>
              <a:rPr lang="nl-NL" dirty="0" smtClean="0"/>
              <a:t>           LeiderschapinSchool/LucGreven</a:t>
            </a:r>
            <a:endParaRPr lang="nl-NL" dirty="0"/>
          </a:p>
        </p:txBody>
      </p:sp>
    </p:spTree>
    <p:extLst>
      <p:ext uri="{BB962C8B-B14F-4D97-AF65-F5344CB8AC3E}">
        <p14:creationId xmlns:p14="http://schemas.microsoft.com/office/powerpoint/2010/main" val="2443496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pPr algn="ctr"/>
            <a:r>
              <a:rPr lang="nl-NL" dirty="0" smtClean="0"/>
              <a:t>        Professionele ruimte</a:t>
            </a:r>
            <a:endParaRPr lang="nl-NL" dirty="0"/>
          </a:p>
        </p:txBody>
      </p:sp>
      <p:sp>
        <p:nvSpPr>
          <p:cNvPr id="3" name="Content Placeholder 2"/>
          <p:cNvSpPr>
            <a:spLocks noGrp="1"/>
          </p:cNvSpPr>
          <p:nvPr>
            <p:ph idx="1"/>
          </p:nvPr>
        </p:nvSpPr>
        <p:spPr>
          <a:xfrm>
            <a:off x="467544" y="908720"/>
            <a:ext cx="8229600" cy="5415880"/>
          </a:xfrm>
        </p:spPr>
        <p:txBody>
          <a:bodyPr/>
          <a:lstStyle/>
          <a:p>
            <a:pPr marL="0" indent="0" algn="ctr">
              <a:buNone/>
            </a:pPr>
            <a:r>
              <a:rPr lang="nl-NL" dirty="0">
                <a:solidFill>
                  <a:schemeClr val="bg2">
                    <a:lumMod val="40000"/>
                    <a:lumOff val="60000"/>
                  </a:schemeClr>
                </a:solidFill>
              </a:rPr>
              <a:t>t</a:t>
            </a:r>
            <a:r>
              <a:rPr lang="nl-NL" dirty="0" smtClean="0">
                <a:solidFill>
                  <a:schemeClr val="bg2">
                    <a:lumMod val="40000"/>
                    <a:lumOff val="60000"/>
                  </a:schemeClr>
                </a:solidFill>
              </a:rPr>
              <a:t>eacher of the year</a:t>
            </a:r>
          </a:p>
          <a:p>
            <a:pPr marL="0" indent="0" algn="ctr">
              <a:buNone/>
            </a:pPr>
            <a:r>
              <a:rPr lang="nl-NL" dirty="0">
                <a:solidFill>
                  <a:schemeClr val="accent1">
                    <a:lumMod val="40000"/>
                    <a:lumOff val="60000"/>
                  </a:schemeClr>
                </a:solidFill>
                <a:latin typeface="Arial Rounded MT Bold" panose="020F0704030504030204" pitchFamily="34" charset="0"/>
              </a:rPr>
              <a:t>allemaal 1 unieke leraar</a:t>
            </a:r>
          </a:p>
          <a:p>
            <a:pPr marL="0" indent="0" algn="ctr">
              <a:buNone/>
            </a:pPr>
            <a:r>
              <a:rPr lang="nl-NL" dirty="0" smtClean="0">
                <a:solidFill>
                  <a:schemeClr val="accent1">
                    <a:lumMod val="40000"/>
                    <a:lumOff val="60000"/>
                  </a:schemeClr>
                </a:solidFill>
                <a:latin typeface="Arial Rounded MT Bold" panose="020F0704030504030204" pitchFamily="34" charset="0"/>
              </a:rPr>
              <a:t>ruimte om als persoon van betekenis te zijn voor…</a:t>
            </a:r>
          </a:p>
          <a:p>
            <a:pPr marL="0" indent="0" algn="ctr">
              <a:buNone/>
            </a:pPr>
            <a:r>
              <a:rPr lang="nl-NL" dirty="0">
                <a:solidFill>
                  <a:schemeClr val="accent3">
                    <a:lumMod val="60000"/>
                    <a:lumOff val="40000"/>
                  </a:schemeClr>
                </a:solidFill>
                <a:latin typeface="Bauhaus 93" panose="04030905020B02020C02" pitchFamily="82" charset="0"/>
              </a:rPr>
              <a:t>e</a:t>
            </a:r>
            <a:r>
              <a:rPr lang="nl-NL" dirty="0" smtClean="0">
                <a:solidFill>
                  <a:schemeClr val="accent3">
                    <a:lumMod val="60000"/>
                    <a:lumOff val="40000"/>
                  </a:schemeClr>
                </a:solidFill>
                <a:latin typeface="Bauhaus 93" panose="04030905020B02020C02" pitchFamily="82" charset="0"/>
              </a:rPr>
              <a:t>igenaarschap bij het team</a:t>
            </a:r>
          </a:p>
          <a:p>
            <a:pPr marL="0" indent="0" algn="ctr">
              <a:buNone/>
            </a:pPr>
            <a:r>
              <a:rPr lang="nl-NL" dirty="0" smtClean="0">
                <a:solidFill>
                  <a:srgbClr val="00B0F0"/>
                </a:solidFill>
                <a:latin typeface="Bodoni MT Black" panose="02070A03080606020203" pitchFamily="18" charset="0"/>
              </a:rPr>
              <a:t>3 condities voor ruimte: vitale visie, permanente ontwikkeling en verantwoording</a:t>
            </a:r>
          </a:p>
          <a:p>
            <a:pPr marL="0" indent="0" algn="ctr">
              <a:buNone/>
            </a:pPr>
            <a:r>
              <a:rPr lang="nl-NL" dirty="0" smtClean="0">
                <a:solidFill>
                  <a:srgbClr val="7030A0"/>
                </a:solidFill>
                <a:latin typeface="Harlow Solid Italic" panose="04030604020F02020D02" pitchFamily="82" charset="0"/>
              </a:rPr>
              <a:t>“kinderen mogen verschillen…”, “collega’s gunnen elkaar…”</a:t>
            </a:r>
          </a:p>
        </p:txBody>
      </p:sp>
      <p:sp>
        <p:nvSpPr>
          <p:cNvPr id="4" name="Footer Placeholder 3"/>
          <p:cNvSpPr>
            <a:spLocks noGrp="1"/>
          </p:cNvSpPr>
          <p:nvPr>
            <p:ph type="ftr" sz="quarter" idx="11"/>
          </p:nvPr>
        </p:nvSpPr>
        <p:spPr/>
        <p:txBody>
          <a:bodyPr/>
          <a:lstStyle/>
          <a:p>
            <a:r>
              <a:rPr lang="nl-NL" dirty="0"/>
              <a:t> </a:t>
            </a:r>
            <a:r>
              <a:rPr lang="nl-NL" dirty="0" smtClean="0"/>
              <a:t>        LeiderschapinSchool/LucGreven</a:t>
            </a:r>
            <a:endParaRPr lang="nl-N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4365104"/>
            <a:ext cx="3121152" cy="2340864"/>
          </a:xfrm>
          <a:prstGeom prst="rect">
            <a:avLst/>
          </a:prstGeom>
        </p:spPr>
      </p:pic>
    </p:spTree>
    <p:extLst>
      <p:ext uri="{BB962C8B-B14F-4D97-AF65-F5344CB8AC3E}">
        <p14:creationId xmlns:p14="http://schemas.microsoft.com/office/powerpoint/2010/main" val="252122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4096"/>
          </a:xfrm>
        </p:spPr>
        <p:txBody>
          <a:bodyPr>
            <a:normAutofit fontScale="90000"/>
          </a:bodyPr>
          <a:lstStyle/>
          <a:p>
            <a:r>
              <a:rPr lang="nl-NL" dirty="0" smtClean="0"/>
              <a:t>  Strategie excellente schoolleider</a:t>
            </a:r>
            <a:endParaRPr lang="nl-NL"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528" y="2132856"/>
            <a:ext cx="4172272" cy="3816424"/>
          </a:xfrm>
        </p:spPr>
      </p:pic>
      <p:sp>
        <p:nvSpPr>
          <p:cNvPr id="7" name="Content Placeholder 6"/>
          <p:cNvSpPr>
            <a:spLocks noGrp="1"/>
          </p:cNvSpPr>
          <p:nvPr>
            <p:ph sz="half" idx="2"/>
          </p:nvPr>
        </p:nvSpPr>
        <p:spPr>
          <a:xfrm>
            <a:off x="4648200" y="2132856"/>
            <a:ext cx="4038600" cy="3816424"/>
          </a:xfrm>
          <a:solidFill>
            <a:schemeClr val="accent1">
              <a:lumMod val="60000"/>
              <a:lumOff val="40000"/>
            </a:schemeClr>
          </a:solidFill>
        </p:spPr>
        <p:txBody>
          <a:bodyPr>
            <a:normAutofit fontScale="92500" lnSpcReduction="20000"/>
          </a:bodyPr>
          <a:lstStyle/>
          <a:p>
            <a:pPr marL="0" indent="0">
              <a:buNone/>
            </a:pPr>
            <a:r>
              <a:rPr lang="nl-NL" sz="3900" b="1" spc="-150" dirty="0">
                <a:latin typeface="Courier New" panose="02070309020205020404" pitchFamily="49" charset="0"/>
                <a:cs typeface="Courier New" panose="02070309020205020404" pitchFamily="49" charset="0"/>
              </a:rPr>
              <a:t> </a:t>
            </a:r>
            <a:r>
              <a:rPr lang="nl-NL" sz="3900" b="1" spc="-150" dirty="0" smtClean="0">
                <a:latin typeface="Courier New" panose="02070309020205020404" pitchFamily="49" charset="0"/>
                <a:cs typeface="Courier New" panose="02070309020205020404" pitchFamily="49" charset="0"/>
              </a:rPr>
              <a:t> </a:t>
            </a:r>
            <a:r>
              <a:rPr lang="nl-NL" sz="3900" b="1" spc="-150" dirty="0" smtClean="0">
                <a:solidFill>
                  <a:srgbClr val="FFFF00"/>
                </a:solidFill>
                <a:latin typeface="Courier New" panose="02070309020205020404" pitchFamily="49" charset="0"/>
                <a:cs typeface="Courier New" panose="02070309020205020404" pitchFamily="49" charset="0"/>
              </a:rPr>
              <a:t>YOU DON’T</a:t>
            </a:r>
            <a:endParaRPr lang="nl-NL" sz="3900" spc="-150" dirty="0" smtClean="0">
              <a:solidFill>
                <a:srgbClr val="FFFF00"/>
              </a:solidFill>
              <a:latin typeface="Courier New" panose="02070309020205020404" pitchFamily="49" charset="0"/>
              <a:cs typeface="Courier New" panose="02070309020205020404" pitchFamily="49" charset="0"/>
            </a:endParaRPr>
          </a:p>
          <a:p>
            <a:pPr marL="0" indent="0">
              <a:buNone/>
            </a:pPr>
            <a:r>
              <a:rPr lang="nl-NL" sz="3900" b="1" spc="-150" dirty="0" smtClean="0">
                <a:solidFill>
                  <a:srgbClr val="FFFF00"/>
                </a:solidFill>
                <a:latin typeface="Courier New" panose="02070309020205020404" pitchFamily="49" charset="0"/>
                <a:cs typeface="Courier New" panose="02070309020205020404" pitchFamily="49" charset="0"/>
              </a:rPr>
              <a:t>BUILD A SCHOOL</a:t>
            </a:r>
          </a:p>
          <a:p>
            <a:pPr marL="0" indent="0">
              <a:buNone/>
            </a:pPr>
            <a:r>
              <a:rPr lang="nl-NL" sz="3600" b="1" spc="-150" dirty="0">
                <a:solidFill>
                  <a:srgbClr val="FFFF00"/>
                </a:solidFill>
                <a:latin typeface="Courier New" panose="02070309020205020404" pitchFamily="49" charset="0"/>
                <a:cs typeface="Courier New" panose="02070309020205020404" pitchFamily="49" charset="0"/>
              </a:rPr>
              <a:t> </a:t>
            </a:r>
            <a:r>
              <a:rPr lang="nl-NL" sz="3600" b="1" spc="-150" dirty="0" smtClean="0">
                <a:solidFill>
                  <a:srgbClr val="FFFF00"/>
                </a:solidFill>
                <a:latin typeface="Courier New" panose="02070309020205020404" pitchFamily="49" charset="0"/>
                <a:cs typeface="Courier New" panose="02070309020205020404" pitchFamily="49" charset="0"/>
              </a:rPr>
              <a:t>   </a:t>
            </a:r>
            <a:r>
              <a:rPr lang="nl-NL" sz="5400" b="1" i="1" spc="-150" dirty="0" smtClean="0">
                <a:solidFill>
                  <a:srgbClr val="FFFF00"/>
                </a:solidFill>
                <a:latin typeface="Courier New" panose="02070309020205020404" pitchFamily="49" charset="0"/>
                <a:cs typeface="Courier New" panose="02070309020205020404" pitchFamily="49" charset="0"/>
              </a:rPr>
              <a:t>YOU</a:t>
            </a:r>
          </a:p>
          <a:p>
            <a:pPr marL="0" indent="0">
              <a:buNone/>
            </a:pPr>
            <a:r>
              <a:rPr lang="nl-NL" sz="4400" b="1" i="1" spc="-150" dirty="0" smtClean="0">
                <a:solidFill>
                  <a:srgbClr val="FFFF00"/>
                </a:solidFill>
                <a:latin typeface="Courier New" panose="02070309020205020404" pitchFamily="49" charset="0"/>
                <a:cs typeface="Courier New" panose="02070309020205020404" pitchFamily="49" charset="0"/>
              </a:rPr>
              <a:t>BUILD PEOPLE</a:t>
            </a:r>
          </a:p>
          <a:p>
            <a:pPr marL="0" indent="0">
              <a:buNone/>
            </a:pPr>
            <a:r>
              <a:rPr lang="nl-NL" sz="4400" b="1" spc="-150" dirty="0" smtClean="0">
                <a:solidFill>
                  <a:srgbClr val="FFFF00"/>
                </a:solidFill>
                <a:latin typeface="Courier New" panose="02070309020205020404" pitchFamily="49" charset="0"/>
                <a:cs typeface="Courier New" panose="02070309020205020404" pitchFamily="49" charset="0"/>
              </a:rPr>
              <a:t>  AND </a:t>
            </a:r>
            <a:r>
              <a:rPr lang="nl-NL" sz="5200" b="1" spc="-150" dirty="0" smtClean="0">
                <a:solidFill>
                  <a:srgbClr val="FFFF00"/>
                </a:solidFill>
                <a:latin typeface="Courier New" panose="02070309020205020404" pitchFamily="49" charset="0"/>
                <a:cs typeface="Courier New" panose="02070309020205020404" pitchFamily="49" charset="0"/>
              </a:rPr>
              <a:t>THEY</a:t>
            </a:r>
          </a:p>
          <a:p>
            <a:pPr marL="0" indent="0">
              <a:buNone/>
            </a:pPr>
            <a:r>
              <a:rPr lang="nl-NL" sz="3500" b="1" spc="-150" dirty="0" smtClean="0">
                <a:solidFill>
                  <a:srgbClr val="FFFF00"/>
                </a:solidFill>
                <a:latin typeface="Courier New" panose="02070309020205020404" pitchFamily="49" charset="0"/>
                <a:cs typeface="Courier New" panose="02070309020205020404" pitchFamily="49" charset="0"/>
              </a:rPr>
              <a:t>BUILD THE SCHOOL</a:t>
            </a:r>
          </a:p>
          <a:p>
            <a:pPr marL="0" indent="0">
              <a:buNone/>
            </a:pPr>
            <a:endParaRPr lang="nl-NL" sz="4400" b="1" dirty="0">
              <a:latin typeface="Courier New" panose="02070309020205020404" pitchFamily="49" charset="0"/>
              <a:cs typeface="Courier New" panose="02070309020205020404" pitchFamily="49" charset="0"/>
            </a:endParaRPr>
          </a:p>
        </p:txBody>
      </p:sp>
      <p:sp>
        <p:nvSpPr>
          <p:cNvPr id="5" name="Footer Placeholder 4"/>
          <p:cNvSpPr>
            <a:spLocks noGrp="1"/>
          </p:cNvSpPr>
          <p:nvPr>
            <p:ph type="ftr" sz="quarter" idx="11"/>
          </p:nvPr>
        </p:nvSpPr>
        <p:spPr/>
        <p:txBody>
          <a:bodyPr/>
          <a:lstStyle/>
          <a:p>
            <a:r>
              <a:rPr lang="nl-NL" dirty="0"/>
              <a:t> </a:t>
            </a:r>
            <a:r>
              <a:rPr lang="nl-NL" dirty="0" smtClean="0"/>
              <a:t>         LeiderschapinSchool/LucGreven</a:t>
            </a:r>
            <a:endParaRPr lang="nl-NL" dirty="0"/>
          </a:p>
        </p:txBody>
      </p:sp>
    </p:spTree>
    <p:extLst>
      <p:ext uri="{BB962C8B-B14F-4D97-AF65-F5344CB8AC3E}">
        <p14:creationId xmlns:p14="http://schemas.microsoft.com/office/powerpoint/2010/main" val="3047189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rmAutofit fontScale="90000"/>
          </a:bodyPr>
          <a:lstStyle/>
          <a:p>
            <a:r>
              <a:rPr lang="nl-NL" dirty="0" smtClean="0"/>
              <a:t>   </a:t>
            </a:r>
            <a:r>
              <a:rPr lang="nl-NL" sz="4700" dirty="0" smtClean="0"/>
              <a:t>8. Stimuleren professioneel gedrag</a:t>
            </a:r>
            <a:endParaRPr lang="nl-NL" sz="47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2132856"/>
            <a:ext cx="4176464" cy="3672408"/>
          </a:xfrm>
        </p:spPr>
      </p:pic>
      <p:sp>
        <p:nvSpPr>
          <p:cNvPr id="4" name="Footer Placeholder 3"/>
          <p:cNvSpPr>
            <a:spLocks noGrp="1"/>
          </p:cNvSpPr>
          <p:nvPr>
            <p:ph type="ftr" sz="quarter" idx="11"/>
          </p:nvPr>
        </p:nvSpPr>
        <p:spPr/>
        <p:txBody>
          <a:bodyPr/>
          <a:lstStyle/>
          <a:p>
            <a:r>
              <a:rPr lang="nl-NL" dirty="0" smtClean="0"/>
              <a:t>          LeiderschapinSchool/LucGreven</a:t>
            </a:r>
            <a:endParaRPr lang="nl-NL" dirty="0"/>
          </a:p>
        </p:txBody>
      </p:sp>
    </p:spTree>
    <p:extLst>
      <p:ext uri="{BB962C8B-B14F-4D97-AF65-F5344CB8AC3E}">
        <p14:creationId xmlns:p14="http://schemas.microsoft.com/office/powerpoint/2010/main" val="3522283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fontScale="90000"/>
          </a:bodyPr>
          <a:lstStyle/>
          <a:p>
            <a:pPr algn="ctr"/>
            <a:r>
              <a:rPr lang="nl-NL" dirty="0" smtClean="0"/>
              <a:t>Stimuleren professioneel gedrag</a:t>
            </a:r>
            <a:endParaRPr lang="nl-NL" dirty="0"/>
          </a:p>
        </p:txBody>
      </p:sp>
      <p:sp>
        <p:nvSpPr>
          <p:cNvPr id="3" name="Content Placeholder 2"/>
          <p:cNvSpPr>
            <a:spLocks noGrp="1"/>
          </p:cNvSpPr>
          <p:nvPr>
            <p:ph idx="1"/>
          </p:nvPr>
        </p:nvSpPr>
        <p:spPr>
          <a:xfrm>
            <a:off x="457200" y="1556792"/>
            <a:ext cx="8229600" cy="4767808"/>
          </a:xfrm>
        </p:spPr>
        <p:txBody>
          <a:bodyPr>
            <a:normAutofit/>
          </a:bodyPr>
          <a:lstStyle/>
          <a:p>
            <a:pPr marL="0" indent="0" algn="ctr">
              <a:buNone/>
            </a:pPr>
            <a:r>
              <a:rPr lang="nl-NL" dirty="0" smtClean="0"/>
              <a:t>…in handelen en taal zichtbaar deel cultuur</a:t>
            </a:r>
          </a:p>
          <a:p>
            <a:pPr marL="0" indent="0" algn="ctr">
              <a:buNone/>
            </a:pPr>
            <a:r>
              <a:rPr lang="nl-NL" dirty="0">
                <a:solidFill>
                  <a:schemeClr val="bg2">
                    <a:lumMod val="20000"/>
                    <a:lumOff val="80000"/>
                  </a:schemeClr>
                </a:solidFill>
              </a:rPr>
              <a:t>e</a:t>
            </a:r>
            <a:r>
              <a:rPr lang="nl-NL" dirty="0" smtClean="0">
                <a:solidFill>
                  <a:schemeClr val="bg2">
                    <a:lumMod val="20000"/>
                    <a:lumOff val="80000"/>
                  </a:schemeClr>
                </a:solidFill>
              </a:rPr>
              <a:t>xcellente schoolleider maken bijdrage gedrag aan doelen… (directe feedback, 80% positief stimuleren)</a:t>
            </a:r>
          </a:p>
          <a:p>
            <a:pPr marL="0" indent="0" algn="ctr">
              <a:buNone/>
            </a:pPr>
            <a:r>
              <a:rPr lang="nl-NL" dirty="0">
                <a:solidFill>
                  <a:schemeClr val="bg2">
                    <a:lumMod val="20000"/>
                    <a:lumOff val="80000"/>
                  </a:schemeClr>
                </a:solidFill>
              </a:rPr>
              <a:t>s</a:t>
            </a:r>
            <a:r>
              <a:rPr lang="nl-NL" dirty="0" smtClean="0">
                <a:solidFill>
                  <a:schemeClr val="bg2">
                    <a:lumMod val="20000"/>
                    <a:lumOff val="80000"/>
                  </a:schemeClr>
                </a:solidFill>
              </a:rPr>
              <a:t>tarten bij het Seminarium</a:t>
            </a:r>
          </a:p>
          <a:p>
            <a:pPr marL="0" indent="0" algn="ctr">
              <a:buNone/>
            </a:pPr>
            <a:r>
              <a:rPr lang="nl-NL" dirty="0">
                <a:solidFill>
                  <a:schemeClr val="bg2">
                    <a:lumMod val="40000"/>
                    <a:lumOff val="60000"/>
                  </a:schemeClr>
                </a:solidFill>
                <a:latin typeface="+mj-lt"/>
              </a:rPr>
              <a:t>f</a:t>
            </a:r>
            <a:r>
              <a:rPr lang="nl-NL" dirty="0" smtClean="0">
                <a:solidFill>
                  <a:schemeClr val="bg2">
                    <a:lumMod val="40000"/>
                    <a:lumOff val="60000"/>
                  </a:schemeClr>
                </a:solidFill>
                <a:latin typeface="+mj-lt"/>
              </a:rPr>
              <a:t>amiliecultuur: gezellig, zorg, consensus, maar…</a:t>
            </a:r>
          </a:p>
          <a:p>
            <a:pPr marL="0" indent="0" algn="ctr">
              <a:buNone/>
            </a:pPr>
            <a:r>
              <a:rPr lang="nl-NL" dirty="0">
                <a:solidFill>
                  <a:schemeClr val="bg2">
                    <a:lumMod val="40000"/>
                    <a:lumOff val="60000"/>
                  </a:schemeClr>
                </a:solidFill>
                <a:latin typeface="+mj-lt"/>
              </a:rPr>
              <a:t>b</a:t>
            </a:r>
            <a:r>
              <a:rPr lang="nl-NL" dirty="0" smtClean="0">
                <a:solidFill>
                  <a:schemeClr val="bg2">
                    <a:lumMod val="40000"/>
                    <a:lumOff val="60000"/>
                  </a:schemeClr>
                </a:solidFill>
                <a:latin typeface="+mj-lt"/>
              </a:rPr>
              <a:t>ureaucratische cultuur: overleg,protocollen,funct gespr</a:t>
            </a:r>
          </a:p>
          <a:p>
            <a:pPr marL="0" indent="0" algn="ctr">
              <a:buNone/>
            </a:pPr>
            <a:r>
              <a:rPr lang="nl-NL" dirty="0">
                <a:solidFill>
                  <a:schemeClr val="bg2">
                    <a:lumMod val="40000"/>
                    <a:lumOff val="60000"/>
                  </a:schemeClr>
                </a:solidFill>
                <a:latin typeface="+mj-lt"/>
              </a:rPr>
              <a:t>p</a:t>
            </a:r>
            <a:r>
              <a:rPr lang="nl-NL" dirty="0" smtClean="0">
                <a:solidFill>
                  <a:schemeClr val="bg2">
                    <a:lumMod val="40000"/>
                    <a:lumOff val="60000"/>
                  </a:schemeClr>
                </a:solidFill>
                <a:latin typeface="+mj-lt"/>
              </a:rPr>
              <a:t>rofessionele cultuur: gezamenlijke verantw, vertrouwen en professionele betrokkenheid</a:t>
            </a:r>
          </a:p>
          <a:p>
            <a:pPr marL="0" indent="0" algn="ctr">
              <a:buNone/>
            </a:pPr>
            <a:r>
              <a:rPr lang="nl-NL" dirty="0"/>
              <a:t>d</a:t>
            </a:r>
            <a:r>
              <a:rPr lang="nl-NL" dirty="0" smtClean="0"/>
              <a:t>eprivatiseren van de praktijk</a:t>
            </a:r>
          </a:p>
          <a:p>
            <a:pPr marL="0" indent="0" algn="ctr">
              <a:buNone/>
            </a:pPr>
            <a:r>
              <a:rPr lang="nl-NL" dirty="0" smtClean="0">
                <a:solidFill>
                  <a:schemeClr val="bg2">
                    <a:lumMod val="20000"/>
                    <a:lumOff val="80000"/>
                  </a:schemeClr>
                </a:solidFill>
                <a:latin typeface="Script MT Bold" panose="03040602040607080904" pitchFamily="66" charset="0"/>
              </a:rPr>
              <a:t>“ik benoem het goede, elke dag, koester het”</a:t>
            </a:r>
          </a:p>
          <a:p>
            <a:pPr marL="0" indent="0" algn="ctr">
              <a:buNone/>
            </a:pPr>
            <a:endParaRPr lang="nl-NL" dirty="0"/>
          </a:p>
        </p:txBody>
      </p:sp>
      <p:sp>
        <p:nvSpPr>
          <p:cNvPr id="4" name="Footer Placeholder 3"/>
          <p:cNvSpPr>
            <a:spLocks noGrp="1"/>
          </p:cNvSpPr>
          <p:nvPr>
            <p:ph type="ftr" sz="quarter" idx="11"/>
          </p:nvPr>
        </p:nvSpPr>
        <p:spPr/>
        <p:txBody>
          <a:bodyPr/>
          <a:lstStyle/>
          <a:p>
            <a:r>
              <a:rPr lang="nl-NL" dirty="0"/>
              <a:t> </a:t>
            </a:r>
            <a:r>
              <a:rPr lang="nl-NL" dirty="0" smtClean="0"/>
              <a:t>          LeiderschapinSchool/LucGreven</a:t>
            </a:r>
            <a:endParaRPr lang="nl-NL" dirty="0"/>
          </a:p>
        </p:txBody>
      </p:sp>
    </p:spTree>
    <p:extLst>
      <p:ext uri="{BB962C8B-B14F-4D97-AF65-F5344CB8AC3E}">
        <p14:creationId xmlns:p14="http://schemas.microsoft.com/office/powerpoint/2010/main" val="330614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52128"/>
          </a:xfrm>
        </p:spPr>
        <p:txBody>
          <a:bodyPr>
            <a:normAutofit/>
          </a:bodyPr>
          <a:lstStyle/>
          <a:p>
            <a:r>
              <a:rPr lang="nl-NL" dirty="0" smtClean="0"/>
              <a:t>DE EXCELLENTE SCHOOLLEIDER</a:t>
            </a:r>
            <a:r>
              <a:rPr lang="nl-NL" sz="2000" dirty="0" smtClean="0"/>
              <a:t/>
            </a:r>
            <a:br>
              <a:rPr lang="nl-NL" sz="2000" dirty="0" smtClean="0"/>
            </a:br>
            <a:r>
              <a:rPr lang="nl-NL" sz="2000" dirty="0" smtClean="0"/>
              <a:t>DE NEGEN PRINCIPES</a:t>
            </a:r>
            <a:endParaRPr lang="nl-NL" dirty="0"/>
          </a:p>
        </p:txBody>
      </p:sp>
      <p:sp>
        <p:nvSpPr>
          <p:cNvPr id="3" name="Content Placeholder 2"/>
          <p:cNvSpPr>
            <a:spLocks noGrp="1"/>
          </p:cNvSpPr>
          <p:nvPr>
            <p:ph sz="half" idx="1"/>
          </p:nvPr>
        </p:nvSpPr>
        <p:spPr/>
        <p:txBody>
          <a:bodyPr>
            <a:normAutofit fontScale="85000" lnSpcReduction="20000"/>
          </a:bodyPr>
          <a:lstStyle/>
          <a:p>
            <a:pPr marL="0" indent="0">
              <a:buNone/>
            </a:pPr>
            <a:r>
              <a:rPr lang="nl-NL" dirty="0" smtClean="0">
                <a:solidFill>
                  <a:schemeClr val="bg2">
                    <a:lumMod val="60000"/>
                    <a:lumOff val="40000"/>
                  </a:schemeClr>
                </a:solidFill>
              </a:rPr>
              <a:t>ATTITUDE</a:t>
            </a:r>
          </a:p>
          <a:p>
            <a:pPr marL="514350" lvl="0" indent="-514350">
              <a:buAutoNum type="arabicPeriod"/>
            </a:pPr>
            <a:r>
              <a:rPr lang="nl-NL" sz="3200" dirty="0" smtClean="0">
                <a:solidFill>
                  <a:prstClr val="black"/>
                </a:solidFill>
              </a:rPr>
              <a:t>Passie voor onderwijs</a:t>
            </a:r>
          </a:p>
          <a:p>
            <a:pPr marL="514350" lvl="0" indent="-514350">
              <a:buAutoNum type="arabicPeriod"/>
            </a:pPr>
            <a:r>
              <a:rPr lang="nl-NL" sz="3200" dirty="0" smtClean="0">
                <a:solidFill>
                  <a:prstClr val="black"/>
                </a:solidFill>
              </a:rPr>
              <a:t>Wind </a:t>
            </a:r>
            <a:r>
              <a:rPr lang="nl-NL" sz="3200" dirty="0">
                <a:solidFill>
                  <a:prstClr val="black"/>
                </a:solidFill>
              </a:rPr>
              <a:t>zaaien en er </a:t>
            </a:r>
            <a:r>
              <a:rPr lang="nl-NL" sz="3200" dirty="0" smtClean="0">
                <a:solidFill>
                  <a:prstClr val="black"/>
                </a:solidFill>
              </a:rPr>
              <a:t> staan…</a:t>
            </a:r>
          </a:p>
          <a:p>
            <a:pPr marL="514350" lvl="0" indent="-514350">
              <a:buAutoNum type="arabicPeriod"/>
            </a:pPr>
            <a:r>
              <a:rPr lang="nl-NL" sz="3200" dirty="0" smtClean="0">
                <a:solidFill>
                  <a:prstClr val="black"/>
                </a:solidFill>
              </a:rPr>
              <a:t>Positieve grondhouding</a:t>
            </a:r>
          </a:p>
          <a:p>
            <a:pPr marL="0" lvl="0" indent="0">
              <a:buNone/>
            </a:pPr>
            <a:endParaRPr lang="nl-NL" sz="3200" dirty="0">
              <a:solidFill>
                <a:prstClr val="black"/>
              </a:solidFill>
            </a:endParaRPr>
          </a:p>
          <a:p>
            <a:pPr marL="0" indent="0">
              <a:buNone/>
            </a:pPr>
            <a:r>
              <a:rPr lang="nl-NL" dirty="0" smtClean="0">
                <a:solidFill>
                  <a:schemeClr val="bg2">
                    <a:lumMod val="60000"/>
                    <a:lumOff val="40000"/>
                  </a:schemeClr>
                </a:solidFill>
              </a:rPr>
              <a:t>STRATEGIE</a:t>
            </a:r>
          </a:p>
          <a:p>
            <a:pPr marL="0" lvl="0" indent="0">
              <a:buNone/>
            </a:pPr>
            <a:r>
              <a:rPr lang="nl-NL" sz="3200" dirty="0" smtClean="0">
                <a:solidFill>
                  <a:schemeClr val="bg2">
                    <a:lumMod val="40000"/>
                    <a:lumOff val="60000"/>
                  </a:schemeClr>
                </a:solidFill>
              </a:rPr>
              <a:t>4.   </a:t>
            </a:r>
            <a:r>
              <a:rPr lang="nl-NL" sz="3200" dirty="0" smtClean="0">
                <a:solidFill>
                  <a:prstClr val="black"/>
                </a:solidFill>
              </a:rPr>
              <a:t>Vitale visie</a:t>
            </a:r>
          </a:p>
          <a:p>
            <a:pPr marL="0" lvl="0" indent="0">
              <a:buNone/>
            </a:pPr>
            <a:r>
              <a:rPr lang="nl-NL" sz="3200" dirty="0" smtClean="0">
                <a:solidFill>
                  <a:schemeClr val="bg2">
                    <a:lumMod val="40000"/>
                    <a:lumOff val="60000"/>
                  </a:schemeClr>
                </a:solidFill>
              </a:rPr>
              <a:t>5.   </a:t>
            </a:r>
            <a:r>
              <a:rPr lang="nl-NL" sz="3200" dirty="0" smtClean="0">
                <a:solidFill>
                  <a:prstClr val="black"/>
                </a:solidFill>
              </a:rPr>
              <a:t>Werken aan topteam</a:t>
            </a:r>
          </a:p>
          <a:p>
            <a:pPr marL="0" lvl="0" indent="0">
              <a:buNone/>
            </a:pPr>
            <a:r>
              <a:rPr lang="nl-NL" sz="3200" dirty="0" smtClean="0">
                <a:solidFill>
                  <a:schemeClr val="bg2">
                    <a:lumMod val="40000"/>
                    <a:lumOff val="60000"/>
                  </a:schemeClr>
                </a:solidFill>
              </a:rPr>
              <a:t>6.   </a:t>
            </a:r>
            <a:r>
              <a:rPr lang="nl-NL" sz="3200" dirty="0" smtClean="0">
                <a:solidFill>
                  <a:prstClr val="black"/>
                </a:solidFill>
              </a:rPr>
              <a:t>Ruimte </a:t>
            </a:r>
            <a:r>
              <a:rPr lang="nl-NL" sz="3200" dirty="0">
                <a:solidFill>
                  <a:prstClr val="black"/>
                </a:solidFill>
              </a:rPr>
              <a:t>geven</a:t>
            </a:r>
          </a:p>
          <a:p>
            <a:pPr marL="0" indent="0">
              <a:buNone/>
            </a:pPr>
            <a:endParaRPr lang="nl-NL" dirty="0"/>
          </a:p>
        </p:txBody>
      </p:sp>
      <p:sp>
        <p:nvSpPr>
          <p:cNvPr id="4" name="Content Placeholder 3"/>
          <p:cNvSpPr>
            <a:spLocks noGrp="1"/>
          </p:cNvSpPr>
          <p:nvPr>
            <p:ph sz="half" idx="2"/>
          </p:nvPr>
        </p:nvSpPr>
        <p:spPr/>
        <p:txBody>
          <a:bodyPr>
            <a:normAutofit fontScale="85000" lnSpcReduction="20000"/>
          </a:bodyPr>
          <a:lstStyle/>
          <a:p>
            <a:pPr marL="0" indent="0">
              <a:buNone/>
            </a:pPr>
            <a:r>
              <a:rPr lang="nl-NL" dirty="0" smtClean="0">
                <a:solidFill>
                  <a:schemeClr val="bg2">
                    <a:lumMod val="60000"/>
                    <a:lumOff val="40000"/>
                  </a:schemeClr>
                </a:solidFill>
              </a:rPr>
              <a:t>DAGELIJKS HANDELEN</a:t>
            </a:r>
          </a:p>
          <a:p>
            <a:pPr marL="0" lvl="0" indent="0">
              <a:buNone/>
            </a:pPr>
            <a:r>
              <a:rPr lang="nl-NL" sz="3200" dirty="0" smtClean="0">
                <a:solidFill>
                  <a:schemeClr val="bg2">
                    <a:lumMod val="40000"/>
                    <a:lumOff val="60000"/>
                  </a:schemeClr>
                </a:solidFill>
              </a:rPr>
              <a:t>7.  </a:t>
            </a:r>
            <a:r>
              <a:rPr lang="nl-NL" sz="3200" dirty="0" smtClean="0">
                <a:solidFill>
                  <a:prstClr val="black"/>
                </a:solidFill>
              </a:rPr>
              <a:t>Visie vertaald in      handelen </a:t>
            </a:r>
          </a:p>
          <a:p>
            <a:pPr marL="0" lvl="0" indent="0">
              <a:buNone/>
            </a:pPr>
            <a:r>
              <a:rPr lang="nl-NL" sz="3200" dirty="0" smtClean="0">
                <a:solidFill>
                  <a:schemeClr val="bg2">
                    <a:lumMod val="40000"/>
                    <a:lumOff val="60000"/>
                  </a:schemeClr>
                </a:solidFill>
              </a:rPr>
              <a:t>8. </a:t>
            </a:r>
            <a:r>
              <a:rPr lang="nl-NL" sz="3200" dirty="0" smtClean="0">
                <a:solidFill>
                  <a:prstClr val="black"/>
                </a:solidFill>
              </a:rPr>
              <a:t>Stimuleren professioneel gedrag</a:t>
            </a:r>
          </a:p>
          <a:p>
            <a:pPr marL="0" lvl="0" indent="0">
              <a:buNone/>
            </a:pPr>
            <a:r>
              <a:rPr lang="nl-NL" sz="3200" dirty="0" smtClean="0">
                <a:solidFill>
                  <a:schemeClr val="bg2">
                    <a:lumMod val="40000"/>
                    <a:lumOff val="60000"/>
                  </a:schemeClr>
                </a:solidFill>
              </a:rPr>
              <a:t>9.</a:t>
            </a:r>
            <a:r>
              <a:rPr lang="nl-NL" sz="3200" dirty="0">
                <a:solidFill>
                  <a:schemeClr val="bg2">
                    <a:lumMod val="40000"/>
                    <a:lumOff val="60000"/>
                  </a:schemeClr>
                </a:solidFill>
              </a:rPr>
              <a:t> </a:t>
            </a:r>
            <a:r>
              <a:rPr lang="nl-NL" sz="3200" dirty="0" smtClean="0">
                <a:solidFill>
                  <a:prstClr val="black"/>
                </a:solidFill>
              </a:rPr>
              <a:t>Er zijn… </a:t>
            </a:r>
          </a:p>
          <a:p>
            <a:pPr lvl="0"/>
            <a:endParaRPr lang="nl-NL" sz="3200" dirty="0">
              <a:solidFill>
                <a:prstClr val="black"/>
              </a:solidFill>
            </a:endParaRPr>
          </a:p>
          <a:p>
            <a:pPr marL="0" indent="0">
              <a:buNone/>
            </a:pPr>
            <a:endParaRPr lang="nl-NL" dirty="0"/>
          </a:p>
        </p:txBody>
      </p:sp>
      <p:sp>
        <p:nvSpPr>
          <p:cNvPr id="5" name="Footer Placeholder 4"/>
          <p:cNvSpPr>
            <a:spLocks noGrp="1"/>
          </p:cNvSpPr>
          <p:nvPr>
            <p:ph type="ftr" sz="quarter" idx="11"/>
          </p:nvPr>
        </p:nvSpPr>
        <p:spPr/>
        <p:txBody>
          <a:bodyPr/>
          <a:lstStyle/>
          <a:p>
            <a:endParaRPr lang="nl-NL"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221088"/>
            <a:ext cx="2769334" cy="2448000"/>
          </a:xfrm>
          <a:prstGeom prst="rect">
            <a:avLst/>
          </a:prstGeom>
        </p:spPr>
      </p:pic>
    </p:spTree>
    <p:extLst>
      <p:ext uri="{BB962C8B-B14F-4D97-AF65-F5344CB8AC3E}">
        <p14:creationId xmlns:p14="http://schemas.microsoft.com/office/powerpoint/2010/main" val="3328722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24136"/>
          </a:xfrm>
        </p:spPr>
        <p:txBody>
          <a:bodyPr>
            <a:normAutofit fontScale="90000"/>
          </a:bodyPr>
          <a:lstStyle/>
          <a:p>
            <a:r>
              <a:rPr lang="nl-NL" dirty="0" smtClean="0"/>
              <a:t>	 De negen principes van de 	 	   	    excellente schoolleider</a:t>
            </a:r>
            <a:endParaRPr lang="nl-NL"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7281" y="1935163"/>
            <a:ext cx="4389437" cy="4389437"/>
          </a:xfrm>
        </p:spPr>
      </p:pic>
      <p:sp>
        <p:nvSpPr>
          <p:cNvPr id="4" name="Footer Placeholder 3"/>
          <p:cNvSpPr>
            <a:spLocks noGrp="1"/>
          </p:cNvSpPr>
          <p:nvPr>
            <p:ph type="ftr" sz="quarter" idx="11"/>
          </p:nvPr>
        </p:nvSpPr>
        <p:spPr/>
        <p:txBody>
          <a:bodyPr/>
          <a:lstStyle/>
          <a:p>
            <a:r>
              <a:rPr lang="nl-NL" dirty="0"/>
              <a:t>	</a:t>
            </a:r>
            <a:r>
              <a:rPr lang="nl-NL" dirty="0" smtClean="0"/>
              <a:t>LeiderschapinSchool/LucGreven</a:t>
            </a:r>
            <a:endParaRPr lang="nl-NL" dirty="0"/>
          </a:p>
        </p:txBody>
      </p:sp>
    </p:spTree>
    <p:extLst>
      <p:ext uri="{BB962C8B-B14F-4D97-AF65-F5344CB8AC3E}">
        <p14:creationId xmlns:p14="http://schemas.microsoft.com/office/powerpoint/2010/main" val="1376825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36104"/>
          </a:xfrm>
        </p:spPr>
        <p:txBody>
          <a:bodyPr>
            <a:normAutofit/>
          </a:bodyPr>
          <a:lstStyle/>
          <a:p>
            <a:r>
              <a:rPr lang="nl-NL" dirty="0" smtClean="0"/>
              <a:t>        Excellent in Haarlem?</a:t>
            </a:r>
            <a:endParaRPr lang="nl-NL" dirty="0"/>
          </a:p>
        </p:txBody>
      </p:sp>
      <p:sp>
        <p:nvSpPr>
          <p:cNvPr id="4" name="Content Placeholder 3"/>
          <p:cNvSpPr>
            <a:spLocks noGrp="1"/>
          </p:cNvSpPr>
          <p:nvPr>
            <p:ph sz="half" idx="2"/>
          </p:nvPr>
        </p:nvSpPr>
        <p:spPr>
          <a:xfrm>
            <a:off x="4211960" y="1920085"/>
            <a:ext cx="4608512" cy="4434840"/>
          </a:xfrm>
        </p:spPr>
        <p:txBody>
          <a:bodyPr>
            <a:normAutofit lnSpcReduction="10000"/>
          </a:bodyPr>
          <a:lstStyle/>
          <a:p>
            <a:r>
              <a:rPr lang="nl-NL" dirty="0" smtClean="0"/>
              <a:t>Meer in: “De negen principes van  de excellente schoolleider” (Instondo)</a:t>
            </a:r>
          </a:p>
          <a:p>
            <a:r>
              <a:rPr lang="nl-NL" dirty="0" smtClean="0"/>
              <a:t>Lezingen en advies over </a:t>
            </a:r>
            <a:r>
              <a:rPr lang="nl-NL" dirty="0"/>
              <a:t>l</a:t>
            </a:r>
            <a:r>
              <a:rPr lang="nl-NL" dirty="0" smtClean="0"/>
              <a:t>eiderschap in school</a:t>
            </a:r>
          </a:p>
          <a:p>
            <a:r>
              <a:rPr lang="nl-NL" dirty="0" smtClean="0"/>
              <a:t>Masterclasses: Leiderschap in school: de negen principes</a:t>
            </a:r>
          </a:p>
          <a:p>
            <a:r>
              <a:rPr lang="nl-NL" dirty="0" smtClean="0"/>
              <a:t>Volg op Linkedin, </a:t>
            </a:r>
          </a:p>
          <a:p>
            <a:pPr marL="0" indent="0">
              <a:buNone/>
            </a:pPr>
            <a:r>
              <a:rPr lang="nl-NL" dirty="0"/>
              <a:t> </a:t>
            </a:r>
            <a:r>
              <a:rPr lang="nl-NL" dirty="0" smtClean="0"/>
              <a:t>   mail:</a:t>
            </a:r>
            <a:r>
              <a:rPr lang="nl-NL" dirty="0" smtClean="0">
                <a:hlinkClick r:id="rId3"/>
              </a:rPr>
              <a:t>lgreven@kpnplanet.nl</a:t>
            </a:r>
            <a:r>
              <a:rPr lang="nl-NL" dirty="0" smtClean="0"/>
              <a:t>,</a:t>
            </a:r>
          </a:p>
          <a:p>
            <a:pPr marL="0" indent="0">
              <a:buNone/>
            </a:pPr>
            <a:r>
              <a:rPr lang="nl-NL" dirty="0"/>
              <a:t> </a:t>
            </a:r>
            <a:r>
              <a:rPr lang="nl-NL" dirty="0" smtClean="0"/>
              <a:t>   bel: 06 30 696 695</a:t>
            </a:r>
            <a:endParaRPr lang="nl-NL" dirty="0"/>
          </a:p>
        </p:txBody>
      </p:sp>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66800" y="1994694"/>
            <a:ext cx="2819400" cy="4170610"/>
          </a:xfrm>
        </p:spPr>
      </p:pic>
    </p:spTree>
    <p:extLst>
      <p:ext uri="{BB962C8B-B14F-4D97-AF65-F5344CB8AC3E}">
        <p14:creationId xmlns:p14="http://schemas.microsoft.com/office/powerpoint/2010/main" val="47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3029741"/>
            <a:ext cx="2090263" cy="1872000"/>
          </a:xfrm>
          <a:prstGeom prst="rect">
            <a:avLst/>
          </a:prstGeom>
        </p:spPr>
      </p:pic>
      <p:sp>
        <p:nvSpPr>
          <p:cNvPr id="2" name="Title 1"/>
          <p:cNvSpPr>
            <a:spLocks noGrp="1"/>
          </p:cNvSpPr>
          <p:nvPr>
            <p:ph type="title"/>
          </p:nvPr>
        </p:nvSpPr>
        <p:spPr>
          <a:xfrm>
            <a:off x="457200" y="188640"/>
            <a:ext cx="8229600" cy="864096"/>
          </a:xfrm>
        </p:spPr>
        <p:txBody>
          <a:bodyPr>
            <a:normAutofit fontScale="90000"/>
          </a:bodyPr>
          <a:lstStyle/>
          <a:p>
            <a:r>
              <a:rPr lang="nl-NL" dirty="0" smtClean="0"/>
              <a:t>Leiderschap: voor sterke mannen?</a:t>
            </a:r>
            <a:endParaRPr lang="nl-NL"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7799" y="1052736"/>
            <a:ext cx="2119985" cy="2369571"/>
          </a:xfrm>
        </p:spPr>
      </p:pic>
      <p:sp>
        <p:nvSpPr>
          <p:cNvPr id="4" name="Footer Placeholder 3"/>
          <p:cNvSpPr>
            <a:spLocks noGrp="1"/>
          </p:cNvSpPr>
          <p:nvPr>
            <p:ph type="ftr" sz="quarter" idx="11"/>
          </p:nvPr>
        </p:nvSpPr>
        <p:spPr/>
        <p:txBody>
          <a:bodyPr/>
          <a:lstStyle/>
          <a:p>
            <a:r>
              <a:rPr lang="nl-NL" dirty="0"/>
              <a:t> </a:t>
            </a:r>
            <a:r>
              <a:rPr lang="nl-NL" dirty="0" smtClean="0"/>
              <a:t>        LeiderschapinSchool/LucGreven</a:t>
            </a:r>
            <a:endParaRPr lang="nl-NL"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18" y="3531782"/>
            <a:ext cx="2088232" cy="25896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792" y="1052736"/>
            <a:ext cx="2016224" cy="230425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6872" y="5070086"/>
            <a:ext cx="1231392" cy="117348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3935" y="1052736"/>
            <a:ext cx="2558193" cy="23760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0869" y="4947911"/>
            <a:ext cx="1581150" cy="1400175"/>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4248" y="1052736"/>
            <a:ext cx="1871111" cy="20520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5816" y="2852936"/>
            <a:ext cx="2633723" cy="1332000"/>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54517" y="3792086"/>
            <a:ext cx="3217177" cy="2556000"/>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86" y="5455391"/>
            <a:ext cx="1705164" cy="1332000"/>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08314" y="2914591"/>
            <a:ext cx="2293814" cy="2102300"/>
          </a:xfrm>
          <a:prstGeom prst="rect">
            <a:avLst/>
          </a:prstGeom>
        </p:spPr>
      </p:pic>
    </p:spTree>
    <p:extLst>
      <p:ext uri="{BB962C8B-B14F-4D97-AF65-F5344CB8AC3E}">
        <p14:creationId xmlns:p14="http://schemas.microsoft.com/office/powerpoint/2010/main" val="217284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       Excellent         Zijn</a:t>
            </a:r>
            <a:endParaRPr lang="nl-NL"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199" y="2564904"/>
            <a:ext cx="3898777" cy="3168352"/>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22379"/>
            <a:ext cx="4038600" cy="3230880"/>
          </a:xfrm>
        </p:spPr>
      </p:pic>
      <p:sp>
        <p:nvSpPr>
          <p:cNvPr id="5" name="Footer Placeholder 4"/>
          <p:cNvSpPr>
            <a:spLocks noGrp="1"/>
          </p:cNvSpPr>
          <p:nvPr>
            <p:ph type="ftr" sz="quarter" idx="11"/>
          </p:nvPr>
        </p:nvSpPr>
        <p:spPr/>
        <p:txBody>
          <a:bodyPr/>
          <a:lstStyle/>
          <a:p>
            <a:r>
              <a:rPr lang="nl-NL" dirty="0"/>
              <a:t> </a:t>
            </a:r>
            <a:r>
              <a:rPr lang="nl-NL" dirty="0" smtClean="0"/>
              <a:t>           LeiderschapinSchool/LucGreven</a:t>
            </a:r>
            <a:endParaRPr lang="nl-NL" dirty="0"/>
          </a:p>
        </p:txBody>
      </p:sp>
      <p:sp>
        <p:nvSpPr>
          <p:cNvPr id="6" name="Not Equal 5"/>
          <p:cNvSpPr/>
          <p:nvPr/>
        </p:nvSpPr>
        <p:spPr>
          <a:xfrm>
            <a:off x="3995936" y="1268760"/>
            <a:ext cx="914400" cy="468000"/>
          </a:xfrm>
          <a:prstGeom prst="mathNotEqual">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51606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nl-NL" dirty="0" smtClean="0"/>
              <a:t>		     Leiderschap?</a:t>
            </a:r>
            <a:endParaRPr lang="nl-NL"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800" y="1628800"/>
            <a:ext cx="3320141" cy="4525963"/>
          </a:xfrm>
        </p:spPr>
      </p:pic>
      <p:sp>
        <p:nvSpPr>
          <p:cNvPr id="3" name="Footer Placeholder 2"/>
          <p:cNvSpPr>
            <a:spLocks noGrp="1"/>
          </p:cNvSpPr>
          <p:nvPr>
            <p:ph type="ftr" sz="quarter" idx="11"/>
          </p:nvPr>
        </p:nvSpPr>
        <p:spPr/>
        <p:txBody>
          <a:bodyPr/>
          <a:lstStyle/>
          <a:p>
            <a:r>
              <a:rPr lang="nl-NL" dirty="0" smtClean="0"/>
              <a:t>            LeiderschapinSchool/LucGreven</a:t>
            </a:r>
            <a:endParaRPr lang="nl-NL" dirty="0"/>
          </a:p>
        </p:txBody>
      </p:sp>
    </p:spTree>
    <p:extLst>
      <p:ext uri="{BB962C8B-B14F-4D97-AF65-F5344CB8AC3E}">
        <p14:creationId xmlns:p14="http://schemas.microsoft.com/office/powerpoint/2010/main" val="1226869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36104"/>
          </a:xfrm>
        </p:spPr>
        <p:txBody>
          <a:bodyPr>
            <a:normAutofit/>
          </a:bodyPr>
          <a:lstStyle/>
          <a:p>
            <a:r>
              <a:rPr lang="nl-NL" dirty="0" smtClean="0"/>
              <a:t>     Pijlers onder leiderschap</a:t>
            </a:r>
            <a:endParaRPr lang="nl-NL" dirty="0"/>
          </a:p>
        </p:txBody>
      </p:sp>
      <p:sp>
        <p:nvSpPr>
          <p:cNvPr id="4" name="Footer Placeholder 3"/>
          <p:cNvSpPr>
            <a:spLocks noGrp="1"/>
          </p:cNvSpPr>
          <p:nvPr>
            <p:ph type="ftr" sz="quarter" idx="11"/>
          </p:nvPr>
        </p:nvSpPr>
        <p:spPr/>
        <p:txBody>
          <a:bodyPr/>
          <a:lstStyle/>
          <a:p>
            <a:r>
              <a:rPr lang="nl-NL" dirty="0"/>
              <a:t> </a:t>
            </a:r>
            <a:r>
              <a:rPr lang="nl-NL" dirty="0" smtClean="0"/>
              <a:t>     LeiderschapinSchool/LucGreven</a:t>
            </a:r>
            <a:endParaRPr lang="nl-NL"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1628800"/>
            <a:ext cx="5736372" cy="4356000"/>
          </a:xfrm>
        </p:spPr>
      </p:pic>
    </p:spTree>
    <p:extLst>
      <p:ext uri="{BB962C8B-B14F-4D97-AF65-F5344CB8AC3E}">
        <p14:creationId xmlns:p14="http://schemas.microsoft.com/office/powerpoint/2010/main" val="1527853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52128"/>
          </a:xfrm>
        </p:spPr>
        <p:txBody>
          <a:bodyPr>
            <a:normAutofit/>
          </a:bodyPr>
          <a:lstStyle/>
          <a:p>
            <a:r>
              <a:rPr lang="nl-NL" dirty="0" smtClean="0"/>
              <a:t>DE EXCELLENTE SCHOOLLEIDER</a:t>
            </a:r>
            <a:r>
              <a:rPr lang="nl-NL" sz="2000" dirty="0" smtClean="0"/>
              <a:t/>
            </a:r>
            <a:br>
              <a:rPr lang="nl-NL" sz="2000" dirty="0" smtClean="0"/>
            </a:br>
            <a:r>
              <a:rPr lang="nl-NL" sz="2000" dirty="0" smtClean="0"/>
              <a:t>DE NEGEN PRINCIPES</a:t>
            </a:r>
            <a:endParaRPr lang="nl-NL" dirty="0"/>
          </a:p>
        </p:txBody>
      </p:sp>
      <p:sp>
        <p:nvSpPr>
          <p:cNvPr id="3" name="Content Placeholder 2"/>
          <p:cNvSpPr>
            <a:spLocks noGrp="1"/>
          </p:cNvSpPr>
          <p:nvPr>
            <p:ph sz="half" idx="1"/>
          </p:nvPr>
        </p:nvSpPr>
        <p:spPr/>
        <p:txBody>
          <a:bodyPr>
            <a:normAutofit fontScale="85000" lnSpcReduction="20000"/>
          </a:bodyPr>
          <a:lstStyle/>
          <a:p>
            <a:pPr marL="0" indent="0">
              <a:buNone/>
            </a:pPr>
            <a:r>
              <a:rPr lang="nl-NL" dirty="0" smtClean="0">
                <a:solidFill>
                  <a:schemeClr val="bg2">
                    <a:lumMod val="60000"/>
                    <a:lumOff val="40000"/>
                  </a:schemeClr>
                </a:solidFill>
              </a:rPr>
              <a:t>ATTITUDE</a:t>
            </a:r>
          </a:p>
          <a:p>
            <a:pPr marL="514350" lvl="0" indent="-514350">
              <a:buAutoNum type="arabicPeriod"/>
            </a:pPr>
            <a:r>
              <a:rPr lang="nl-NL" sz="3200" dirty="0" smtClean="0"/>
              <a:t>Passie voor onderwijs</a:t>
            </a:r>
          </a:p>
          <a:p>
            <a:pPr marL="514350" lvl="0" indent="-514350">
              <a:buAutoNum type="arabicPeriod"/>
            </a:pPr>
            <a:r>
              <a:rPr lang="nl-NL" sz="3200" dirty="0" smtClean="0"/>
              <a:t>Wind </a:t>
            </a:r>
            <a:r>
              <a:rPr lang="nl-NL" sz="3200" dirty="0"/>
              <a:t>zaaien en er </a:t>
            </a:r>
            <a:r>
              <a:rPr lang="nl-NL" sz="3200" dirty="0" smtClean="0"/>
              <a:t> staan…</a:t>
            </a:r>
          </a:p>
          <a:p>
            <a:pPr marL="514350" lvl="0" indent="-514350">
              <a:buAutoNum type="arabicPeriod"/>
            </a:pPr>
            <a:r>
              <a:rPr lang="nl-NL" sz="3200" dirty="0" smtClean="0">
                <a:solidFill>
                  <a:srgbClr val="92D050"/>
                </a:solidFill>
              </a:rPr>
              <a:t>Positieve grondhouding</a:t>
            </a:r>
          </a:p>
          <a:p>
            <a:pPr marL="0" lvl="0" indent="0">
              <a:buNone/>
            </a:pPr>
            <a:endParaRPr lang="nl-NL" sz="3200" dirty="0">
              <a:solidFill>
                <a:prstClr val="black"/>
              </a:solidFill>
            </a:endParaRPr>
          </a:p>
          <a:p>
            <a:pPr marL="0" indent="0">
              <a:buNone/>
            </a:pPr>
            <a:r>
              <a:rPr lang="nl-NL" dirty="0" smtClean="0">
                <a:solidFill>
                  <a:schemeClr val="bg2">
                    <a:lumMod val="60000"/>
                    <a:lumOff val="40000"/>
                  </a:schemeClr>
                </a:solidFill>
              </a:rPr>
              <a:t>STRATEGIE</a:t>
            </a:r>
          </a:p>
          <a:p>
            <a:pPr marL="0" lvl="0" indent="0">
              <a:buNone/>
            </a:pPr>
            <a:r>
              <a:rPr lang="nl-NL" sz="3200" dirty="0" smtClean="0">
                <a:solidFill>
                  <a:schemeClr val="bg2">
                    <a:lumMod val="40000"/>
                    <a:lumOff val="60000"/>
                  </a:schemeClr>
                </a:solidFill>
              </a:rPr>
              <a:t>4.   </a:t>
            </a:r>
            <a:r>
              <a:rPr lang="nl-NL" sz="3200" dirty="0" smtClean="0">
                <a:solidFill>
                  <a:srgbClr val="92D050"/>
                </a:solidFill>
              </a:rPr>
              <a:t>Vitale visie</a:t>
            </a:r>
          </a:p>
          <a:p>
            <a:pPr marL="0" lvl="0" indent="0">
              <a:buNone/>
            </a:pPr>
            <a:r>
              <a:rPr lang="nl-NL" sz="3200" dirty="0" smtClean="0">
                <a:solidFill>
                  <a:schemeClr val="bg2">
                    <a:lumMod val="40000"/>
                    <a:lumOff val="60000"/>
                  </a:schemeClr>
                </a:solidFill>
              </a:rPr>
              <a:t>5.   </a:t>
            </a:r>
            <a:r>
              <a:rPr lang="nl-NL" sz="3200" dirty="0" smtClean="0">
                <a:solidFill>
                  <a:srgbClr val="92D050"/>
                </a:solidFill>
              </a:rPr>
              <a:t>Werken aan topteam</a:t>
            </a:r>
          </a:p>
          <a:p>
            <a:pPr marL="0" lvl="0" indent="0">
              <a:buNone/>
            </a:pPr>
            <a:r>
              <a:rPr lang="nl-NL" sz="3200" dirty="0" smtClean="0">
                <a:solidFill>
                  <a:schemeClr val="bg2">
                    <a:lumMod val="40000"/>
                    <a:lumOff val="60000"/>
                  </a:schemeClr>
                </a:solidFill>
              </a:rPr>
              <a:t>6.   </a:t>
            </a:r>
            <a:r>
              <a:rPr lang="nl-NL" sz="3200" dirty="0" smtClean="0">
                <a:solidFill>
                  <a:srgbClr val="92D050"/>
                </a:solidFill>
              </a:rPr>
              <a:t>Ruimte </a:t>
            </a:r>
            <a:r>
              <a:rPr lang="nl-NL" sz="3200" dirty="0">
                <a:solidFill>
                  <a:srgbClr val="92D050"/>
                </a:solidFill>
              </a:rPr>
              <a:t>geven</a:t>
            </a:r>
          </a:p>
          <a:p>
            <a:pPr marL="0" indent="0">
              <a:buNone/>
            </a:pPr>
            <a:endParaRPr lang="nl-NL" dirty="0"/>
          </a:p>
        </p:txBody>
      </p:sp>
      <p:sp>
        <p:nvSpPr>
          <p:cNvPr id="4" name="Content Placeholder 3"/>
          <p:cNvSpPr>
            <a:spLocks noGrp="1"/>
          </p:cNvSpPr>
          <p:nvPr>
            <p:ph sz="half" idx="2"/>
          </p:nvPr>
        </p:nvSpPr>
        <p:spPr/>
        <p:txBody>
          <a:bodyPr>
            <a:normAutofit fontScale="85000" lnSpcReduction="20000"/>
          </a:bodyPr>
          <a:lstStyle/>
          <a:p>
            <a:pPr marL="0" indent="0">
              <a:buNone/>
            </a:pPr>
            <a:r>
              <a:rPr lang="nl-NL" dirty="0" smtClean="0">
                <a:solidFill>
                  <a:schemeClr val="bg2">
                    <a:lumMod val="60000"/>
                    <a:lumOff val="40000"/>
                  </a:schemeClr>
                </a:solidFill>
              </a:rPr>
              <a:t>DAGELIJKS HANDELEN</a:t>
            </a:r>
          </a:p>
          <a:p>
            <a:pPr marL="0" lvl="0" indent="0">
              <a:buNone/>
            </a:pPr>
            <a:r>
              <a:rPr lang="nl-NL" sz="3200" dirty="0" smtClean="0">
                <a:solidFill>
                  <a:schemeClr val="bg2">
                    <a:lumMod val="40000"/>
                    <a:lumOff val="60000"/>
                  </a:schemeClr>
                </a:solidFill>
              </a:rPr>
              <a:t>7.  </a:t>
            </a:r>
            <a:r>
              <a:rPr lang="nl-NL" sz="3200" dirty="0" smtClean="0"/>
              <a:t>Visie vertaald in      handelen </a:t>
            </a:r>
          </a:p>
          <a:p>
            <a:pPr marL="0" lvl="0" indent="0">
              <a:buNone/>
            </a:pPr>
            <a:r>
              <a:rPr lang="nl-NL" sz="3200" dirty="0" smtClean="0">
                <a:solidFill>
                  <a:schemeClr val="bg2">
                    <a:lumMod val="40000"/>
                    <a:lumOff val="60000"/>
                  </a:schemeClr>
                </a:solidFill>
              </a:rPr>
              <a:t>8. </a:t>
            </a:r>
            <a:r>
              <a:rPr lang="nl-NL" sz="3200" dirty="0" smtClean="0">
                <a:solidFill>
                  <a:srgbClr val="92D050"/>
                </a:solidFill>
              </a:rPr>
              <a:t>Stimuleren     professioneel gedrag</a:t>
            </a:r>
          </a:p>
          <a:p>
            <a:pPr marL="0" lvl="0" indent="0">
              <a:buNone/>
            </a:pPr>
            <a:r>
              <a:rPr lang="nl-NL" sz="3200" dirty="0" smtClean="0">
                <a:solidFill>
                  <a:schemeClr val="bg2">
                    <a:lumMod val="40000"/>
                    <a:lumOff val="60000"/>
                  </a:schemeClr>
                </a:solidFill>
              </a:rPr>
              <a:t>9.</a:t>
            </a:r>
            <a:r>
              <a:rPr lang="nl-NL" sz="3200" dirty="0">
                <a:solidFill>
                  <a:schemeClr val="bg2">
                    <a:lumMod val="40000"/>
                    <a:lumOff val="60000"/>
                  </a:schemeClr>
                </a:solidFill>
              </a:rPr>
              <a:t> </a:t>
            </a:r>
            <a:r>
              <a:rPr lang="nl-NL" sz="3200" dirty="0" smtClean="0"/>
              <a:t>Er zijn… </a:t>
            </a:r>
          </a:p>
          <a:p>
            <a:pPr lvl="0"/>
            <a:endParaRPr lang="nl-NL" sz="3200" dirty="0">
              <a:solidFill>
                <a:prstClr val="black"/>
              </a:solidFill>
            </a:endParaRPr>
          </a:p>
          <a:p>
            <a:pPr marL="0" indent="0">
              <a:buNone/>
            </a:pPr>
            <a:endParaRPr lang="nl-NL" dirty="0"/>
          </a:p>
        </p:txBody>
      </p:sp>
      <p:sp>
        <p:nvSpPr>
          <p:cNvPr id="5" name="Footer Placeholder 4"/>
          <p:cNvSpPr>
            <a:spLocks noGrp="1"/>
          </p:cNvSpPr>
          <p:nvPr>
            <p:ph type="ftr" sz="quarter" idx="11"/>
          </p:nvPr>
        </p:nvSpPr>
        <p:spPr>
          <a:xfrm>
            <a:off x="2627784" y="6381328"/>
            <a:ext cx="3352800" cy="365125"/>
          </a:xfrm>
        </p:spPr>
        <p:txBody>
          <a:bodyPr/>
          <a:lstStyle/>
          <a:p>
            <a:r>
              <a:rPr lang="nl-NL" dirty="0" smtClean="0">
                <a:solidFill>
                  <a:srgbClr val="DBF5F9">
                    <a:shade val="90000"/>
                  </a:srgbClr>
                </a:solidFill>
              </a:rPr>
              <a:t>De Negen Principes </a:t>
            </a:r>
            <a:endParaRPr lang="nl-NL" dirty="0">
              <a:solidFill>
                <a:srgbClr val="DBF5F9">
                  <a:shade val="90000"/>
                </a:srgb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221088"/>
            <a:ext cx="2769334" cy="2448000"/>
          </a:xfrm>
          <a:prstGeom prst="rect">
            <a:avLst/>
          </a:prstGeom>
        </p:spPr>
      </p:pic>
    </p:spTree>
    <p:extLst>
      <p:ext uri="{BB962C8B-B14F-4D97-AF65-F5344CB8AC3E}">
        <p14:creationId xmlns:p14="http://schemas.microsoft.com/office/powerpoint/2010/main" val="2229924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4096"/>
          </a:xfrm>
        </p:spPr>
        <p:txBody>
          <a:bodyPr/>
          <a:lstStyle/>
          <a:p>
            <a:r>
              <a:rPr lang="nl-NL" dirty="0" smtClean="0">
                <a:solidFill>
                  <a:prstClr val="black"/>
                </a:solidFill>
              </a:rPr>
              <a:t>	 </a:t>
            </a:r>
            <a:r>
              <a:rPr lang="nl-NL" dirty="0" smtClean="0">
                <a:solidFill>
                  <a:schemeClr val="tx1"/>
                </a:solidFill>
              </a:rPr>
              <a:t>3.Positieve </a:t>
            </a:r>
            <a:r>
              <a:rPr lang="nl-NL" dirty="0">
                <a:solidFill>
                  <a:schemeClr val="tx1"/>
                </a:solidFill>
              </a:rPr>
              <a:t>grondhouding</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988840"/>
            <a:ext cx="5112568" cy="37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nl-NL" dirty="0"/>
              <a:t> </a:t>
            </a:r>
            <a:r>
              <a:rPr lang="nl-NL" dirty="0" smtClean="0"/>
              <a:t>         LeiderschapinSchool/LucGreven</a:t>
            </a:r>
            <a:endParaRPr lang="nl-NL" dirty="0"/>
          </a:p>
        </p:txBody>
      </p:sp>
    </p:spTree>
    <p:extLst>
      <p:ext uri="{BB962C8B-B14F-4D97-AF65-F5344CB8AC3E}">
        <p14:creationId xmlns:p14="http://schemas.microsoft.com/office/powerpoint/2010/main" val="412500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4088"/>
            <a:ext cx="8363272" cy="636680"/>
          </a:xfrm>
        </p:spPr>
        <p:txBody>
          <a:bodyPr>
            <a:normAutofit fontScale="90000"/>
          </a:bodyPr>
          <a:lstStyle/>
          <a:p>
            <a:r>
              <a:rPr lang="nl-NL" dirty="0" smtClean="0">
                <a:solidFill>
                  <a:srgbClr val="FFC000"/>
                </a:solidFill>
              </a:rPr>
              <a:t>Bert </a:t>
            </a:r>
            <a:r>
              <a:rPr lang="nl-NL" dirty="0" smtClean="0"/>
              <a:t>of </a:t>
            </a:r>
            <a:r>
              <a:rPr lang="nl-NL" dirty="0" smtClean="0">
                <a:solidFill>
                  <a:srgbClr val="FFFF00"/>
                </a:solidFill>
              </a:rPr>
              <a:t>Ernie</a:t>
            </a:r>
            <a:r>
              <a:rPr lang="nl-NL" dirty="0" smtClean="0"/>
              <a:t> als </a:t>
            </a:r>
            <a:r>
              <a:rPr lang="nl-NL" dirty="0" smtClean="0">
                <a:solidFill>
                  <a:srgbClr val="FF0000"/>
                </a:solidFill>
              </a:rPr>
              <a:t>schoolleider</a:t>
            </a:r>
            <a:r>
              <a:rPr lang="nl-NL" dirty="0" smtClean="0"/>
              <a:t>?</a:t>
            </a:r>
            <a:endParaRPr lang="nl-NL" dirty="0"/>
          </a:p>
        </p:txBody>
      </p:sp>
      <p:sp>
        <p:nvSpPr>
          <p:cNvPr id="3" name="Content Placeholder 2"/>
          <p:cNvSpPr>
            <a:spLocks noGrp="1"/>
          </p:cNvSpPr>
          <p:nvPr>
            <p:ph idx="1"/>
          </p:nvPr>
        </p:nvSpPr>
        <p:spPr>
          <a:xfrm>
            <a:off x="457200" y="1628800"/>
            <a:ext cx="8229600" cy="4695800"/>
          </a:xfrm>
        </p:spPr>
        <p:txBody>
          <a:bodyPr/>
          <a:lstStyle/>
          <a:p>
            <a:pPr marL="0" indent="0" algn="ctr">
              <a:buNone/>
            </a:pPr>
            <a:r>
              <a:rPr lang="nl-NL" dirty="0" smtClean="0">
                <a:solidFill>
                  <a:schemeClr val="bg2">
                    <a:lumMod val="20000"/>
                    <a:lumOff val="80000"/>
                  </a:schemeClr>
                </a:solidFill>
              </a:rPr>
              <a:t>geweldige school, verkeerde…</a:t>
            </a:r>
          </a:p>
          <a:p>
            <a:pPr marL="0" indent="0" algn="ctr">
              <a:buNone/>
            </a:pPr>
            <a:r>
              <a:rPr lang="nl-NL" dirty="0">
                <a:solidFill>
                  <a:schemeClr val="bg2">
                    <a:lumMod val="20000"/>
                    <a:lumOff val="80000"/>
                  </a:schemeClr>
                </a:solidFill>
              </a:rPr>
              <a:t>b</a:t>
            </a:r>
            <a:r>
              <a:rPr lang="nl-NL" dirty="0" smtClean="0">
                <a:solidFill>
                  <a:schemeClr val="bg2">
                    <a:lumMod val="20000"/>
                    <a:lumOff val="80000"/>
                  </a:schemeClr>
                </a:solidFill>
              </a:rPr>
              <a:t>innen de beperkingen zijn de mogelijkheden…</a:t>
            </a:r>
          </a:p>
          <a:p>
            <a:pPr marL="0" indent="0" algn="ctr">
              <a:buNone/>
            </a:pPr>
            <a:r>
              <a:rPr lang="nl-NL" dirty="0">
                <a:solidFill>
                  <a:schemeClr val="bg2">
                    <a:lumMod val="40000"/>
                    <a:lumOff val="60000"/>
                  </a:schemeClr>
                </a:solidFill>
                <a:latin typeface="Bodoni MT Black" panose="02070A03080606020203" pitchFamily="18" charset="0"/>
              </a:rPr>
              <a:t>l</a:t>
            </a:r>
            <a:r>
              <a:rPr lang="nl-NL" dirty="0" smtClean="0">
                <a:solidFill>
                  <a:schemeClr val="bg2">
                    <a:lumMod val="40000"/>
                    <a:lumOff val="60000"/>
                  </a:schemeClr>
                </a:solidFill>
                <a:latin typeface="Bodoni MT Black" panose="02070A03080606020203" pitchFamily="18" charset="0"/>
              </a:rPr>
              <a:t>eraren willen optimisme</a:t>
            </a:r>
          </a:p>
          <a:p>
            <a:pPr marL="0" indent="0" algn="ctr">
              <a:buNone/>
            </a:pPr>
            <a:r>
              <a:rPr lang="nl-NL" dirty="0">
                <a:solidFill>
                  <a:schemeClr val="bg2">
                    <a:lumMod val="40000"/>
                    <a:lumOff val="60000"/>
                  </a:schemeClr>
                </a:solidFill>
                <a:latin typeface="Bodoni MT Black" panose="02070A03080606020203" pitchFamily="18" charset="0"/>
              </a:rPr>
              <a:t>o</a:t>
            </a:r>
            <a:r>
              <a:rPr lang="nl-NL" dirty="0" smtClean="0">
                <a:solidFill>
                  <a:schemeClr val="bg2">
                    <a:lumMod val="40000"/>
                    <a:lumOff val="60000"/>
                  </a:schemeClr>
                </a:solidFill>
                <a:latin typeface="Bodoni MT Black" panose="02070A03080606020203" pitchFamily="18" charset="0"/>
              </a:rPr>
              <a:t>ptimisme voorwaarde voor inspiratie</a:t>
            </a:r>
          </a:p>
          <a:p>
            <a:pPr marL="0" indent="0" algn="ctr">
              <a:buNone/>
            </a:pPr>
            <a:r>
              <a:rPr lang="nl-NL" dirty="0">
                <a:solidFill>
                  <a:schemeClr val="bg2">
                    <a:lumMod val="60000"/>
                    <a:lumOff val="40000"/>
                  </a:schemeClr>
                </a:solidFill>
                <a:latin typeface="Forte" panose="03060902040502070203" pitchFamily="66" charset="0"/>
              </a:rPr>
              <a:t>v</a:t>
            </a:r>
            <a:r>
              <a:rPr lang="nl-NL" dirty="0" smtClean="0">
                <a:solidFill>
                  <a:schemeClr val="bg2">
                    <a:lumMod val="60000"/>
                    <a:lumOff val="40000"/>
                  </a:schemeClr>
                </a:solidFill>
                <a:latin typeface="Forte" panose="03060902040502070203" pitchFamily="66" charset="0"/>
              </a:rPr>
              <a:t>ertrouwen fundament voor positiviteit</a:t>
            </a:r>
          </a:p>
          <a:p>
            <a:pPr marL="0" indent="0" algn="ctr">
              <a:buNone/>
            </a:pPr>
            <a:r>
              <a:rPr lang="nl-NL" dirty="0">
                <a:solidFill>
                  <a:schemeClr val="bg2">
                    <a:lumMod val="60000"/>
                    <a:lumOff val="40000"/>
                  </a:schemeClr>
                </a:solidFill>
                <a:latin typeface="Forte" panose="03060902040502070203" pitchFamily="66" charset="0"/>
              </a:rPr>
              <a:t>m</a:t>
            </a:r>
            <a:r>
              <a:rPr lang="nl-NL" dirty="0" smtClean="0">
                <a:solidFill>
                  <a:schemeClr val="bg2">
                    <a:lumMod val="60000"/>
                    <a:lumOff val="40000"/>
                  </a:schemeClr>
                </a:solidFill>
                <a:latin typeface="Forte" panose="03060902040502070203" pitchFamily="66" charset="0"/>
              </a:rPr>
              <a:t>ens als faalfactor of succesfactor</a:t>
            </a:r>
          </a:p>
          <a:p>
            <a:pPr marL="0" indent="0" algn="ctr">
              <a:buNone/>
            </a:pPr>
            <a:r>
              <a:rPr lang="nl-NL" dirty="0">
                <a:solidFill>
                  <a:schemeClr val="tx2">
                    <a:lumMod val="90000"/>
                  </a:schemeClr>
                </a:solidFill>
                <a:latin typeface="Segoe UI Black" panose="020B0A02040204020203" pitchFamily="34" charset="0"/>
                <a:ea typeface="Segoe UI Black" panose="020B0A02040204020203" pitchFamily="34" charset="0"/>
                <a:cs typeface="Segoe UI Black" panose="020B0A02040204020203" pitchFamily="34" charset="0"/>
              </a:rPr>
              <a:t>p</a:t>
            </a:r>
            <a:r>
              <a:rPr lang="nl-NL" dirty="0" smtClean="0">
                <a:solidFill>
                  <a:schemeClr val="tx2">
                    <a:lumMod val="90000"/>
                  </a:schemeClr>
                </a:solidFill>
                <a:latin typeface="Segoe UI Black" panose="020B0A02040204020203" pitchFamily="34" charset="0"/>
                <a:ea typeface="Segoe UI Black" panose="020B0A02040204020203" pitchFamily="34" charset="0"/>
                <a:cs typeface="Segoe UI Black" panose="020B0A02040204020203" pitchFamily="34" charset="0"/>
              </a:rPr>
              <a:t>rotocollen of eigenaarschap</a:t>
            </a:r>
          </a:p>
          <a:p>
            <a:pPr marL="0" indent="0" algn="ctr">
              <a:buNone/>
            </a:pPr>
            <a:r>
              <a:rPr lang="nl-NL" dirty="0">
                <a:solidFill>
                  <a:schemeClr val="tx2">
                    <a:lumMod val="90000"/>
                  </a:schemeClr>
                </a:solidFill>
                <a:latin typeface="Segoe UI Black" panose="020B0A02040204020203" pitchFamily="34" charset="0"/>
                <a:ea typeface="Segoe UI Black" panose="020B0A02040204020203" pitchFamily="34" charset="0"/>
                <a:cs typeface="Segoe UI Black" panose="020B0A02040204020203" pitchFamily="34" charset="0"/>
              </a:rPr>
              <a:t>e</a:t>
            </a:r>
            <a:r>
              <a:rPr lang="nl-NL" dirty="0" smtClean="0">
                <a:solidFill>
                  <a:schemeClr val="tx2">
                    <a:lumMod val="90000"/>
                  </a:schemeClr>
                </a:solidFill>
                <a:latin typeface="Segoe UI Black" panose="020B0A02040204020203" pitchFamily="34" charset="0"/>
                <a:ea typeface="Segoe UI Black" panose="020B0A02040204020203" pitchFamily="34" charset="0"/>
                <a:cs typeface="Segoe UI Black" panose="020B0A02040204020203" pitchFamily="34" charset="0"/>
              </a:rPr>
              <a:t>igenaarschap en ziekteverzuim in Limburg</a:t>
            </a:r>
          </a:p>
          <a:p>
            <a:pPr marL="0" indent="0" algn="ctr">
              <a:buNone/>
            </a:pPr>
            <a:r>
              <a:rPr lang="nl-NL" dirty="0">
                <a:solidFill>
                  <a:schemeClr val="accent3">
                    <a:lumMod val="60000"/>
                    <a:lumOff val="40000"/>
                  </a:schemeClr>
                </a:solidFill>
                <a:latin typeface="Script MT Bold" panose="03040602040607080904" pitchFamily="66" charset="0"/>
              </a:rPr>
              <a:t>m</a:t>
            </a:r>
            <a:r>
              <a:rPr lang="nl-NL" dirty="0" smtClean="0">
                <a:solidFill>
                  <a:schemeClr val="accent3">
                    <a:lumMod val="60000"/>
                    <a:lumOff val="40000"/>
                  </a:schemeClr>
                </a:solidFill>
                <a:latin typeface="Script MT Bold" panose="03040602040607080904" pitchFamily="66" charset="0"/>
              </a:rPr>
              <a:t>ensen vertrouwen is riskant, mensen niet vertrouwen…</a:t>
            </a:r>
            <a:endParaRPr lang="nl-NL" dirty="0">
              <a:solidFill>
                <a:schemeClr val="accent3">
                  <a:lumMod val="60000"/>
                  <a:lumOff val="40000"/>
                </a:schemeClr>
              </a:solidFill>
              <a:latin typeface="Script MT Bold" panose="03040602040607080904" pitchFamily="66" charset="0"/>
            </a:endParaRPr>
          </a:p>
          <a:p>
            <a:pPr marL="0" indent="0" algn="ctr">
              <a:buNone/>
            </a:pPr>
            <a:endParaRPr lang="nl-NL" dirty="0"/>
          </a:p>
        </p:txBody>
      </p:sp>
      <p:sp>
        <p:nvSpPr>
          <p:cNvPr id="4" name="Footer Placeholder 3"/>
          <p:cNvSpPr>
            <a:spLocks noGrp="1"/>
          </p:cNvSpPr>
          <p:nvPr>
            <p:ph type="ftr" sz="quarter" idx="11"/>
          </p:nvPr>
        </p:nvSpPr>
        <p:spPr/>
        <p:txBody>
          <a:bodyPr/>
          <a:lstStyle/>
          <a:p>
            <a:r>
              <a:rPr lang="nl-NL" dirty="0"/>
              <a:t> </a:t>
            </a:r>
            <a:r>
              <a:rPr lang="nl-NL" dirty="0" smtClean="0"/>
              <a:t>      LeiderschapinSchool/LucGreven</a:t>
            </a:r>
            <a:endParaRPr lang="nl-N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620688"/>
            <a:ext cx="1728192" cy="1259996"/>
          </a:xfrm>
          <a:prstGeom prst="rect">
            <a:avLst/>
          </a:prstGeom>
        </p:spPr>
      </p:pic>
    </p:spTree>
    <p:extLst>
      <p:ext uri="{BB962C8B-B14F-4D97-AF65-F5344CB8AC3E}">
        <p14:creationId xmlns:p14="http://schemas.microsoft.com/office/powerpoint/2010/main" val="3615493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7238</TotalTime>
  <Words>3372</Words>
  <Application>Microsoft Office PowerPoint</Application>
  <PresentationFormat>On-screen Show (4:3)</PresentationFormat>
  <Paragraphs>224</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  Excellent leiderschap in Haarlem</vt:lpstr>
      <vt:lpstr>  De negen principes van de            excellente schoolleider</vt:lpstr>
      <vt:lpstr>Leiderschap: voor sterke mannen?</vt:lpstr>
      <vt:lpstr>       Excellent         Zijn</vt:lpstr>
      <vt:lpstr>       Leiderschap?</vt:lpstr>
      <vt:lpstr>     Pijlers onder leiderschap</vt:lpstr>
      <vt:lpstr>DE EXCELLENTE SCHOOLLEIDER DE NEGEN PRINCIPES</vt:lpstr>
      <vt:lpstr>  3.Positieve grondhouding</vt:lpstr>
      <vt:lpstr>Bert of Ernie als schoolleider?</vt:lpstr>
      <vt:lpstr>       4.Vitale visie </vt:lpstr>
      <vt:lpstr> </vt:lpstr>
      <vt:lpstr>    5.Werken aan een topteam</vt:lpstr>
      <vt:lpstr>   FC Barcelona      schoolteam </vt:lpstr>
      <vt:lpstr>    6.Ruimte geven</vt:lpstr>
      <vt:lpstr>        Professionele ruimte</vt:lpstr>
      <vt:lpstr>  Strategie excellente schoolleider</vt:lpstr>
      <vt:lpstr>   8. Stimuleren professioneel gedrag</vt:lpstr>
      <vt:lpstr>Stimuleren professioneel gedrag</vt:lpstr>
      <vt:lpstr>DE EXCELLENTE SCHOOLLEIDER DE NEGEN PRINCIPES</vt:lpstr>
      <vt:lpstr>        Excellent in Haarlem?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Leiderschap  Lerende Organisatie</dc:title>
  <dc:creator>windows</dc:creator>
  <cp:lastModifiedBy>windows</cp:lastModifiedBy>
  <cp:revision>247</cp:revision>
  <cp:lastPrinted>2016-05-20T14:32:47Z</cp:lastPrinted>
  <dcterms:created xsi:type="dcterms:W3CDTF">2014-10-15T12:58:40Z</dcterms:created>
  <dcterms:modified xsi:type="dcterms:W3CDTF">2016-05-20T15:51:13Z</dcterms:modified>
</cp:coreProperties>
</file>